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8" r:id="rId1"/>
  </p:sldMasterIdLst>
  <p:notesMasterIdLst>
    <p:notesMasterId r:id="rId21"/>
  </p:notesMasterIdLst>
  <p:handoutMasterIdLst>
    <p:handoutMasterId r:id="rId22"/>
  </p:handoutMasterIdLst>
  <p:sldIdLst>
    <p:sldId id="310" r:id="rId2"/>
    <p:sldId id="517" r:id="rId3"/>
    <p:sldId id="537" r:id="rId4"/>
    <p:sldId id="510" r:id="rId5"/>
    <p:sldId id="257" r:id="rId6"/>
    <p:sldId id="617" r:id="rId7"/>
    <p:sldId id="650" r:id="rId8"/>
    <p:sldId id="652" r:id="rId9"/>
    <p:sldId id="660" r:id="rId10"/>
    <p:sldId id="654" r:id="rId11"/>
    <p:sldId id="661" r:id="rId12"/>
    <p:sldId id="655" r:id="rId13"/>
    <p:sldId id="662" r:id="rId14"/>
    <p:sldId id="664" r:id="rId15"/>
    <p:sldId id="536" r:id="rId16"/>
    <p:sldId id="570" r:id="rId17"/>
    <p:sldId id="479" r:id="rId18"/>
    <p:sldId id="658" r:id="rId19"/>
    <p:sldId id="312" r:id="rId20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EB7BC"/>
    <a:srgbClr val="FCC148"/>
    <a:srgbClr val="8C2885"/>
    <a:srgbClr val="7DBF47"/>
    <a:srgbClr val="FB9D41"/>
    <a:srgbClr val="1698E4"/>
    <a:srgbClr val="00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93"/>
    <p:restoredTop sz="94741"/>
  </p:normalViewPr>
  <p:slideViewPr>
    <p:cSldViewPr snapToGrid="0" snapToObjects="1">
      <p:cViewPr varScale="1">
        <p:scale>
          <a:sx n="105" d="100"/>
          <a:sy n="105" d="100"/>
        </p:scale>
        <p:origin x="31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B5716C-E67D-7F4A-8EEE-D4815DDDC109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64DCFE2B-0433-9044-ACEA-D5FF466B0E83}">
      <dgm:prSet phldrT="[Text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 w="57150">
          <a:solidFill>
            <a:srgbClr val="FF0000"/>
          </a:solidFill>
        </a:ln>
        <a:effectLst/>
      </dgm:spPr>
      <dgm:t>
        <a:bodyPr/>
        <a:lstStyle/>
        <a:p>
          <a:pPr algn="ctr"/>
          <a:endParaRPr lang="en-US" sz="1200" dirty="0"/>
        </a:p>
        <a:p>
          <a:pPr algn="ctr"/>
          <a:endParaRPr lang="en-US" sz="1050" dirty="0"/>
        </a:p>
        <a:p>
          <a:pPr algn="ctr"/>
          <a:r>
            <a:rPr lang="en-US" sz="1800" dirty="0"/>
            <a:t>Customer Discovery</a:t>
          </a:r>
        </a:p>
      </dgm:t>
    </dgm:pt>
    <dgm:pt modelId="{1E635003-2708-0746-83BC-65E4F30CA7D8}" type="parTrans" cxnId="{E83D4029-D7B7-1A44-8566-B90BAEB99FCD}">
      <dgm:prSet/>
      <dgm:spPr/>
      <dgm:t>
        <a:bodyPr/>
        <a:lstStyle/>
        <a:p>
          <a:endParaRPr lang="en-US"/>
        </a:p>
      </dgm:t>
    </dgm:pt>
    <dgm:pt modelId="{14936B23-8070-CC4E-B8F7-AE0259A96BBF}" type="sibTrans" cxnId="{E83D4029-D7B7-1A44-8566-B90BAEB99FCD}">
      <dgm:prSet/>
      <dgm:spPr/>
      <dgm:t>
        <a:bodyPr/>
        <a:lstStyle/>
        <a:p>
          <a:endParaRPr lang="en-US"/>
        </a:p>
      </dgm:t>
    </dgm:pt>
    <dgm:pt modelId="{3AC5ABCD-9DBF-A84B-B3B0-A954A4B44E88}">
      <dgm:prSet phldrT="[Text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dgm:spPr>
      <dgm:t>
        <a:bodyPr/>
        <a:lstStyle/>
        <a:p>
          <a:endParaRPr lang="en-US" sz="1100" dirty="0"/>
        </a:p>
        <a:p>
          <a:endParaRPr lang="en-US" sz="1100" dirty="0"/>
        </a:p>
        <a:p>
          <a:r>
            <a:rPr lang="en-US" sz="1800" dirty="0"/>
            <a:t>Market</a:t>
          </a:r>
          <a:r>
            <a:rPr lang="en-US" sz="1800" baseline="0" dirty="0"/>
            <a:t> </a:t>
          </a:r>
          <a:r>
            <a:rPr lang="en-US" sz="1800" dirty="0"/>
            <a:t>UA Patents</a:t>
          </a:r>
        </a:p>
      </dgm:t>
    </dgm:pt>
    <dgm:pt modelId="{F6BFC5BC-AFD0-CD40-AEB2-6CF09FB6B535}" type="parTrans" cxnId="{24B12544-7657-8244-B42F-ECE83B179D54}">
      <dgm:prSet/>
      <dgm:spPr/>
      <dgm:t>
        <a:bodyPr/>
        <a:lstStyle/>
        <a:p>
          <a:endParaRPr lang="en-US"/>
        </a:p>
      </dgm:t>
    </dgm:pt>
    <dgm:pt modelId="{A7889DE4-E1D3-BA4E-83EC-4142BD2DE768}" type="sibTrans" cxnId="{24B12544-7657-8244-B42F-ECE83B179D54}">
      <dgm:prSet/>
      <dgm:spPr/>
      <dgm:t>
        <a:bodyPr/>
        <a:lstStyle/>
        <a:p>
          <a:endParaRPr lang="en-US"/>
        </a:p>
      </dgm:t>
    </dgm:pt>
    <dgm:pt modelId="{FBBDD9C0-2985-F246-A6BA-76130B314D65}">
      <dgm:prSet phldrT="[Text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 w="57150">
          <a:solidFill>
            <a:srgbClr val="FF0000"/>
          </a:solidFill>
        </a:ln>
        <a:effectLst/>
      </dgm:spPr>
      <dgm:t>
        <a:bodyPr/>
        <a:lstStyle/>
        <a:p>
          <a:endParaRPr lang="en-US" sz="1100" dirty="0"/>
        </a:p>
        <a:p>
          <a:endParaRPr lang="en-US" sz="1100" dirty="0"/>
        </a:p>
        <a:p>
          <a:r>
            <a:rPr lang="en-US" sz="1800" dirty="0"/>
            <a:t>Accelerate </a:t>
          </a:r>
          <a:r>
            <a:rPr lang="en-US" sz="1800" baseline="0" dirty="0"/>
            <a:t>Hard Tech Startups</a:t>
          </a:r>
          <a:endParaRPr lang="en-US" sz="1800" dirty="0"/>
        </a:p>
      </dgm:t>
    </dgm:pt>
    <dgm:pt modelId="{5CCB407F-D9C0-A445-B17B-B87FA85DBB1B}" type="parTrans" cxnId="{3911654A-FBB8-C441-B8D9-C74F33FC075C}">
      <dgm:prSet/>
      <dgm:spPr/>
      <dgm:t>
        <a:bodyPr/>
        <a:lstStyle/>
        <a:p>
          <a:endParaRPr lang="en-US"/>
        </a:p>
      </dgm:t>
    </dgm:pt>
    <dgm:pt modelId="{8D4EE22B-AF2C-0D45-B7F8-15B69E4533CC}" type="sibTrans" cxnId="{3911654A-FBB8-C441-B8D9-C74F33FC075C}">
      <dgm:prSet/>
      <dgm:spPr/>
      <dgm:t>
        <a:bodyPr/>
        <a:lstStyle/>
        <a:p>
          <a:endParaRPr lang="en-US"/>
        </a:p>
      </dgm:t>
    </dgm:pt>
    <dgm:pt modelId="{57693D52-5267-5342-B55C-0A6365A1F0E9}">
      <dgm:prSet phldrT="[Text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dgm:spPr>
      <dgm:t>
        <a:bodyPr/>
        <a:lstStyle/>
        <a:p>
          <a:endParaRPr lang="en-US" sz="1200" dirty="0"/>
        </a:p>
        <a:p>
          <a:endParaRPr lang="en-US" sz="1800" dirty="0"/>
        </a:p>
        <a:p>
          <a:r>
            <a:rPr lang="en-US" sz="1800" dirty="0"/>
            <a:t>Build Prototypes </a:t>
          </a:r>
        </a:p>
      </dgm:t>
    </dgm:pt>
    <dgm:pt modelId="{5A357DB0-58CE-3644-B2D1-B871B3564830}" type="parTrans" cxnId="{76D16C1A-4CD9-0B45-B1F1-A2BD7D7DA822}">
      <dgm:prSet/>
      <dgm:spPr/>
      <dgm:t>
        <a:bodyPr/>
        <a:lstStyle/>
        <a:p>
          <a:endParaRPr lang="en-US"/>
        </a:p>
      </dgm:t>
    </dgm:pt>
    <dgm:pt modelId="{374D5794-9BF6-5740-9B1A-8C6F9B61D6B7}" type="sibTrans" cxnId="{76D16C1A-4CD9-0B45-B1F1-A2BD7D7DA822}">
      <dgm:prSet/>
      <dgm:spPr/>
      <dgm:t>
        <a:bodyPr/>
        <a:lstStyle/>
        <a:p>
          <a:endParaRPr lang="en-US"/>
        </a:p>
      </dgm:t>
    </dgm:pt>
    <dgm:pt modelId="{43AABE4D-3319-FA45-99E0-8ACAAE96E330}">
      <dgm:prSet phldrT="[Text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 w="57150">
          <a:solidFill>
            <a:srgbClr val="FF0000"/>
          </a:solidFill>
        </a:ln>
        <a:effectLst/>
      </dgm:spPr>
      <dgm:t>
        <a:bodyPr/>
        <a:lstStyle/>
        <a:p>
          <a:endParaRPr lang="en-US" sz="2500" dirty="0">
            <a:solidFill>
              <a:schemeClr val="bg1"/>
            </a:solidFill>
          </a:endParaRPr>
        </a:p>
        <a:p>
          <a:r>
            <a:rPr lang="en-US" sz="1800" dirty="0">
              <a:solidFill>
                <a:schemeClr val="bg1"/>
              </a:solidFill>
            </a:rPr>
            <a:t>Students Fund Startups</a:t>
          </a:r>
          <a:endParaRPr lang="en-US" sz="1800" dirty="0"/>
        </a:p>
      </dgm:t>
    </dgm:pt>
    <dgm:pt modelId="{9E0AA175-6DEB-BD4D-B9B1-29F49ED12EB3}" type="parTrans" cxnId="{9DDBE82E-4D50-FA4C-B78C-9564DBE48998}">
      <dgm:prSet/>
      <dgm:spPr/>
      <dgm:t>
        <a:bodyPr/>
        <a:lstStyle/>
        <a:p>
          <a:endParaRPr lang="en-US"/>
        </a:p>
      </dgm:t>
    </dgm:pt>
    <dgm:pt modelId="{63F7DA07-67A4-7448-A452-9868DBFD5204}" type="sibTrans" cxnId="{9DDBE82E-4D50-FA4C-B78C-9564DBE48998}">
      <dgm:prSet/>
      <dgm:spPr/>
      <dgm:t>
        <a:bodyPr/>
        <a:lstStyle/>
        <a:p>
          <a:endParaRPr lang="en-US"/>
        </a:p>
      </dgm:t>
    </dgm:pt>
    <dgm:pt modelId="{59747980-3D86-FA4A-A985-594926FD1472}">
      <dgm:prSet phldrT="[Text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dgm:spPr>
      <dgm:t>
        <a:bodyPr/>
        <a:lstStyle/>
        <a:p>
          <a:endParaRPr lang="en-US" sz="1400" dirty="0">
            <a:solidFill>
              <a:schemeClr val="bg1"/>
            </a:solidFill>
          </a:endParaRPr>
        </a:p>
        <a:p>
          <a:r>
            <a:rPr lang="en-US" sz="1800" dirty="0">
              <a:solidFill>
                <a:schemeClr val="bg1"/>
              </a:solidFill>
            </a:rPr>
            <a:t>Pitch Resource Providers</a:t>
          </a:r>
          <a:endParaRPr lang="en-US" sz="1800" dirty="0"/>
        </a:p>
      </dgm:t>
    </dgm:pt>
    <dgm:pt modelId="{7ED99846-DBDA-9D4D-A072-E151EF64AE36}" type="parTrans" cxnId="{823B0555-77D3-454E-A364-8F35FBC689B6}">
      <dgm:prSet/>
      <dgm:spPr/>
      <dgm:t>
        <a:bodyPr/>
        <a:lstStyle/>
        <a:p>
          <a:endParaRPr lang="en-US"/>
        </a:p>
      </dgm:t>
    </dgm:pt>
    <dgm:pt modelId="{5ED82BFE-8697-8245-AE0D-BE995152C93C}" type="sibTrans" cxnId="{823B0555-77D3-454E-A364-8F35FBC689B6}">
      <dgm:prSet/>
      <dgm:spPr/>
      <dgm:t>
        <a:bodyPr/>
        <a:lstStyle/>
        <a:p>
          <a:endParaRPr lang="en-US"/>
        </a:p>
      </dgm:t>
    </dgm:pt>
    <dgm:pt modelId="{4504F2E6-DFC2-4D4B-B779-7EB1480D2578}">
      <dgm:prSet phldrT="[Text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 w="57150">
          <a:solidFill>
            <a:srgbClr val="FF0000"/>
          </a:solidFill>
        </a:ln>
        <a:effectLst/>
      </dgm:spPr>
      <dgm:t>
        <a:bodyPr/>
        <a:lstStyle/>
        <a:p>
          <a:pPr algn="ctr"/>
          <a:endParaRPr lang="en-US" sz="1800" dirty="0"/>
        </a:p>
        <a:p>
          <a:pPr algn="ctr"/>
          <a:r>
            <a:rPr lang="en-US" sz="1800" dirty="0"/>
            <a:t>Explore Business Ideas</a:t>
          </a:r>
        </a:p>
      </dgm:t>
    </dgm:pt>
    <dgm:pt modelId="{F7FB0698-644A-4381-8AE1-21325EF9787A}" type="parTrans" cxnId="{D9DF3B8E-EDB5-4F03-B4E7-AC27BC93DD8A}">
      <dgm:prSet/>
      <dgm:spPr/>
      <dgm:t>
        <a:bodyPr/>
        <a:lstStyle/>
        <a:p>
          <a:endParaRPr lang="en-US"/>
        </a:p>
      </dgm:t>
    </dgm:pt>
    <dgm:pt modelId="{2EB2F209-6B79-4A23-814C-79356B28ED6F}" type="sibTrans" cxnId="{D9DF3B8E-EDB5-4F03-B4E7-AC27BC93DD8A}">
      <dgm:prSet/>
      <dgm:spPr/>
      <dgm:t>
        <a:bodyPr/>
        <a:lstStyle/>
        <a:p>
          <a:endParaRPr lang="en-US"/>
        </a:p>
      </dgm:t>
    </dgm:pt>
    <dgm:pt modelId="{566012A8-5081-6749-8722-1F798EEFBBC3}" type="pres">
      <dgm:prSet presAssocID="{13B5716C-E67D-7F4A-8EEE-D4815DDDC109}" presName="CompostProcess" presStyleCnt="0">
        <dgm:presLayoutVars>
          <dgm:dir/>
          <dgm:resizeHandles val="exact"/>
        </dgm:presLayoutVars>
      </dgm:prSet>
      <dgm:spPr/>
    </dgm:pt>
    <dgm:pt modelId="{C73C59A7-A6B6-E74A-86A7-2A41CC30AF2D}" type="pres">
      <dgm:prSet presAssocID="{13B5716C-E67D-7F4A-8EEE-D4815DDDC109}" presName="arrow" presStyleLbl="bgShp" presStyleIdx="0" presStyleCnt="1" custScaleX="117647" custScaleY="89807" custLinFactNeighborX="12806" custLinFactNeighborY="1231"/>
      <dgm:spPr>
        <a:solidFill>
          <a:srgbClr val="EDDB56"/>
        </a:solidFill>
        <a:effectLst/>
      </dgm:spPr>
    </dgm:pt>
    <dgm:pt modelId="{F756646F-DC0B-2D4F-A507-B599EBE06535}" type="pres">
      <dgm:prSet presAssocID="{13B5716C-E67D-7F4A-8EEE-D4815DDDC109}" presName="linearProcess" presStyleCnt="0"/>
      <dgm:spPr/>
    </dgm:pt>
    <dgm:pt modelId="{FB65C40E-7385-43FC-82B3-272E5ED6D636}" type="pres">
      <dgm:prSet presAssocID="{4504F2E6-DFC2-4D4B-B779-7EB1480D2578}" presName="textNode" presStyleLbl="node1" presStyleIdx="0" presStyleCnt="7">
        <dgm:presLayoutVars>
          <dgm:bulletEnabled val="1"/>
        </dgm:presLayoutVars>
      </dgm:prSet>
      <dgm:spPr/>
    </dgm:pt>
    <dgm:pt modelId="{2EC60315-50C8-4A54-9671-7EECEC89E73E}" type="pres">
      <dgm:prSet presAssocID="{2EB2F209-6B79-4A23-814C-79356B28ED6F}" presName="sibTrans" presStyleCnt="0"/>
      <dgm:spPr/>
    </dgm:pt>
    <dgm:pt modelId="{A30F60FE-1038-F04E-BD66-90A4AEE288AD}" type="pres">
      <dgm:prSet presAssocID="{64DCFE2B-0433-9044-ACEA-D5FF466B0E83}" presName="textNode" presStyleLbl="node1" presStyleIdx="1" presStyleCnt="7" custScaleY="98310" custLinFactNeighborX="42884" custLinFactNeighborY="-65">
        <dgm:presLayoutVars>
          <dgm:bulletEnabled val="1"/>
        </dgm:presLayoutVars>
      </dgm:prSet>
      <dgm:spPr/>
    </dgm:pt>
    <dgm:pt modelId="{6096E0F1-042F-C744-B97A-0FBA1C7278CE}" type="pres">
      <dgm:prSet presAssocID="{14936B23-8070-CC4E-B8F7-AE0259A96BBF}" presName="sibTrans" presStyleCnt="0"/>
      <dgm:spPr/>
    </dgm:pt>
    <dgm:pt modelId="{78C2C5DB-43B4-8440-911B-8A22F738964E}" type="pres">
      <dgm:prSet presAssocID="{57693D52-5267-5342-B55C-0A6365A1F0E9}" presName="textNode" presStyleLbl="node1" presStyleIdx="2" presStyleCnt="7" custScaleX="103410" custLinFactNeighborX="28638" custLinFactNeighborY="350">
        <dgm:presLayoutVars>
          <dgm:bulletEnabled val="1"/>
        </dgm:presLayoutVars>
      </dgm:prSet>
      <dgm:spPr/>
    </dgm:pt>
    <dgm:pt modelId="{F19A4966-9164-1E4B-B571-83DD2A610B8A}" type="pres">
      <dgm:prSet presAssocID="{374D5794-9BF6-5740-9B1A-8C6F9B61D6B7}" presName="sibTrans" presStyleCnt="0"/>
      <dgm:spPr/>
    </dgm:pt>
    <dgm:pt modelId="{07837E18-FA3A-D54D-8B6A-2A29D4738EDB}" type="pres">
      <dgm:prSet presAssocID="{3AC5ABCD-9DBF-A84B-B3B0-A954A4B44E88}" presName="textNode" presStyleLbl="node1" presStyleIdx="3" presStyleCnt="7" custLinFactNeighborX="-9439" custLinFactNeighborY="-564">
        <dgm:presLayoutVars>
          <dgm:bulletEnabled val="1"/>
        </dgm:presLayoutVars>
      </dgm:prSet>
      <dgm:spPr/>
    </dgm:pt>
    <dgm:pt modelId="{CE866624-E75F-9C4E-8075-A284B7F610C6}" type="pres">
      <dgm:prSet presAssocID="{A7889DE4-E1D3-BA4E-83EC-4142BD2DE768}" presName="sibTrans" presStyleCnt="0"/>
      <dgm:spPr/>
    </dgm:pt>
    <dgm:pt modelId="{9B468D44-8D23-3C46-8F34-3A826C494BE5}" type="pres">
      <dgm:prSet presAssocID="{FBBDD9C0-2985-F246-A6BA-76130B314D65}" presName="textNode" presStyleLbl="node1" presStyleIdx="4" presStyleCnt="7" custLinFactNeighborX="-14876" custLinFactNeighborY="-1204">
        <dgm:presLayoutVars>
          <dgm:bulletEnabled val="1"/>
        </dgm:presLayoutVars>
      </dgm:prSet>
      <dgm:spPr/>
    </dgm:pt>
    <dgm:pt modelId="{1104FC11-891B-FB46-A17E-DF944C8F0443}" type="pres">
      <dgm:prSet presAssocID="{8D4EE22B-AF2C-0D45-B7F8-15B69E4533CC}" presName="sibTrans" presStyleCnt="0"/>
      <dgm:spPr/>
    </dgm:pt>
    <dgm:pt modelId="{E39B487E-EFBC-0442-991B-300C07E1D1B8}" type="pres">
      <dgm:prSet presAssocID="{59747980-3D86-FA4A-A985-594926FD1472}" presName="textNode" presStyleLbl="node1" presStyleIdx="5" presStyleCnt="7" custLinFactNeighborX="-39067" custLinFactNeighborY="-1932">
        <dgm:presLayoutVars>
          <dgm:bulletEnabled val="1"/>
        </dgm:presLayoutVars>
      </dgm:prSet>
      <dgm:spPr/>
    </dgm:pt>
    <dgm:pt modelId="{3EF67777-FFD5-CD44-9961-AE38A7F42711}" type="pres">
      <dgm:prSet presAssocID="{5ED82BFE-8697-8245-AE0D-BE995152C93C}" presName="sibTrans" presStyleCnt="0"/>
      <dgm:spPr/>
    </dgm:pt>
    <dgm:pt modelId="{5165D276-01AF-0D4D-A2B7-0BF49EC57B17}" type="pres">
      <dgm:prSet presAssocID="{43AABE4D-3319-FA45-99E0-8ACAAE96E330}" presName="textNode" presStyleLbl="node1" presStyleIdx="6" presStyleCnt="7" custLinFactNeighborX="-34911" custLinFactNeighborY="-2541">
        <dgm:presLayoutVars>
          <dgm:bulletEnabled val="1"/>
        </dgm:presLayoutVars>
      </dgm:prSet>
      <dgm:spPr/>
    </dgm:pt>
  </dgm:ptLst>
  <dgm:cxnLst>
    <dgm:cxn modelId="{E963E900-E553-734B-B03C-27EC2E22742A}" type="presOf" srcId="{64DCFE2B-0433-9044-ACEA-D5FF466B0E83}" destId="{A30F60FE-1038-F04E-BD66-90A4AEE288AD}" srcOrd="0" destOrd="0" presId="urn:microsoft.com/office/officeart/2005/8/layout/hProcess9"/>
    <dgm:cxn modelId="{9990CB18-B8B3-9B49-AA68-A4C30990A58B}" type="presOf" srcId="{43AABE4D-3319-FA45-99E0-8ACAAE96E330}" destId="{5165D276-01AF-0D4D-A2B7-0BF49EC57B17}" srcOrd="0" destOrd="0" presId="urn:microsoft.com/office/officeart/2005/8/layout/hProcess9"/>
    <dgm:cxn modelId="{76D16C1A-4CD9-0B45-B1F1-A2BD7D7DA822}" srcId="{13B5716C-E67D-7F4A-8EEE-D4815DDDC109}" destId="{57693D52-5267-5342-B55C-0A6365A1F0E9}" srcOrd="2" destOrd="0" parTransId="{5A357DB0-58CE-3644-B2D1-B871B3564830}" sibTransId="{374D5794-9BF6-5740-9B1A-8C6F9B61D6B7}"/>
    <dgm:cxn modelId="{E83D4029-D7B7-1A44-8566-B90BAEB99FCD}" srcId="{13B5716C-E67D-7F4A-8EEE-D4815DDDC109}" destId="{64DCFE2B-0433-9044-ACEA-D5FF466B0E83}" srcOrd="1" destOrd="0" parTransId="{1E635003-2708-0746-83BC-65E4F30CA7D8}" sibTransId="{14936B23-8070-CC4E-B8F7-AE0259A96BBF}"/>
    <dgm:cxn modelId="{9DDBE82E-4D50-FA4C-B78C-9564DBE48998}" srcId="{13B5716C-E67D-7F4A-8EEE-D4815DDDC109}" destId="{43AABE4D-3319-FA45-99E0-8ACAAE96E330}" srcOrd="6" destOrd="0" parTransId="{9E0AA175-6DEB-BD4D-B9B1-29F49ED12EB3}" sibTransId="{63F7DA07-67A4-7448-A452-9868DBFD5204}"/>
    <dgm:cxn modelId="{A8F70834-E66F-1B4C-AF2D-351169A6454D}" type="presOf" srcId="{FBBDD9C0-2985-F246-A6BA-76130B314D65}" destId="{9B468D44-8D23-3C46-8F34-3A826C494BE5}" srcOrd="0" destOrd="0" presId="urn:microsoft.com/office/officeart/2005/8/layout/hProcess9"/>
    <dgm:cxn modelId="{24B12544-7657-8244-B42F-ECE83B179D54}" srcId="{13B5716C-E67D-7F4A-8EEE-D4815DDDC109}" destId="{3AC5ABCD-9DBF-A84B-B3B0-A954A4B44E88}" srcOrd="3" destOrd="0" parTransId="{F6BFC5BC-AFD0-CD40-AEB2-6CF09FB6B535}" sibTransId="{A7889DE4-E1D3-BA4E-83EC-4142BD2DE768}"/>
    <dgm:cxn modelId="{3911654A-FBB8-C441-B8D9-C74F33FC075C}" srcId="{13B5716C-E67D-7F4A-8EEE-D4815DDDC109}" destId="{FBBDD9C0-2985-F246-A6BA-76130B314D65}" srcOrd="4" destOrd="0" parTransId="{5CCB407F-D9C0-A445-B17B-B87FA85DBB1B}" sibTransId="{8D4EE22B-AF2C-0D45-B7F8-15B69E4533CC}"/>
    <dgm:cxn modelId="{764FC973-974E-BB4C-AFCC-57ABCB2258A1}" type="presOf" srcId="{57693D52-5267-5342-B55C-0A6365A1F0E9}" destId="{78C2C5DB-43B4-8440-911B-8A22F738964E}" srcOrd="0" destOrd="0" presId="urn:microsoft.com/office/officeart/2005/8/layout/hProcess9"/>
    <dgm:cxn modelId="{823B0555-77D3-454E-A364-8F35FBC689B6}" srcId="{13B5716C-E67D-7F4A-8EEE-D4815DDDC109}" destId="{59747980-3D86-FA4A-A985-594926FD1472}" srcOrd="5" destOrd="0" parTransId="{7ED99846-DBDA-9D4D-A072-E151EF64AE36}" sibTransId="{5ED82BFE-8697-8245-AE0D-BE995152C93C}"/>
    <dgm:cxn modelId="{D9DF3B8E-EDB5-4F03-B4E7-AC27BC93DD8A}" srcId="{13B5716C-E67D-7F4A-8EEE-D4815DDDC109}" destId="{4504F2E6-DFC2-4D4B-B779-7EB1480D2578}" srcOrd="0" destOrd="0" parTransId="{F7FB0698-644A-4381-8AE1-21325EF9787A}" sibTransId="{2EB2F209-6B79-4A23-814C-79356B28ED6F}"/>
    <dgm:cxn modelId="{0D401BA5-8CE4-4F5B-9BD6-E18557C3557B}" type="presOf" srcId="{4504F2E6-DFC2-4D4B-B779-7EB1480D2578}" destId="{FB65C40E-7385-43FC-82B3-272E5ED6D636}" srcOrd="0" destOrd="0" presId="urn:microsoft.com/office/officeart/2005/8/layout/hProcess9"/>
    <dgm:cxn modelId="{0357E7B9-C8DB-1140-9748-E1AF515D02F4}" type="presOf" srcId="{59747980-3D86-FA4A-A985-594926FD1472}" destId="{E39B487E-EFBC-0442-991B-300C07E1D1B8}" srcOrd="0" destOrd="0" presId="urn:microsoft.com/office/officeart/2005/8/layout/hProcess9"/>
    <dgm:cxn modelId="{4E3560DA-952E-8B42-9BBF-4F51D1825D33}" type="presOf" srcId="{3AC5ABCD-9DBF-A84B-B3B0-A954A4B44E88}" destId="{07837E18-FA3A-D54D-8B6A-2A29D4738EDB}" srcOrd="0" destOrd="0" presId="urn:microsoft.com/office/officeart/2005/8/layout/hProcess9"/>
    <dgm:cxn modelId="{2AB284E8-E5E4-A945-9284-E89B4243BDC9}" type="presOf" srcId="{13B5716C-E67D-7F4A-8EEE-D4815DDDC109}" destId="{566012A8-5081-6749-8722-1F798EEFBBC3}" srcOrd="0" destOrd="0" presId="urn:microsoft.com/office/officeart/2005/8/layout/hProcess9"/>
    <dgm:cxn modelId="{CC8A9B70-0E75-5345-A20F-1180AFFAC05F}" type="presParOf" srcId="{566012A8-5081-6749-8722-1F798EEFBBC3}" destId="{C73C59A7-A6B6-E74A-86A7-2A41CC30AF2D}" srcOrd="0" destOrd="0" presId="urn:microsoft.com/office/officeart/2005/8/layout/hProcess9"/>
    <dgm:cxn modelId="{8D832DB4-8FE5-4A4F-8DBA-070741A8D4E7}" type="presParOf" srcId="{566012A8-5081-6749-8722-1F798EEFBBC3}" destId="{F756646F-DC0B-2D4F-A507-B599EBE06535}" srcOrd="1" destOrd="0" presId="urn:microsoft.com/office/officeart/2005/8/layout/hProcess9"/>
    <dgm:cxn modelId="{2C87A00C-60DA-4E8B-86DC-D146990844F8}" type="presParOf" srcId="{F756646F-DC0B-2D4F-A507-B599EBE06535}" destId="{FB65C40E-7385-43FC-82B3-272E5ED6D636}" srcOrd="0" destOrd="0" presId="urn:microsoft.com/office/officeart/2005/8/layout/hProcess9"/>
    <dgm:cxn modelId="{2C4C4306-683C-4F3D-8507-7B8791A7E27F}" type="presParOf" srcId="{F756646F-DC0B-2D4F-A507-B599EBE06535}" destId="{2EC60315-50C8-4A54-9671-7EECEC89E73E}" srcOrd="1" destOrd="0" presId="urn:microsoft.com/office/officeart/2005/8/layout/hProcess9"/>
    <dgm:cxn modelId="{AEE9F199-C9D7-8C46-957C-99DBC5CFD49A}" type="presParOf" srcId="{F756646F-DC0B-2D4F-A507-B599EBE06535}" destId="{A30F60FE-1038-F04E-BD66-90A4AEE288AD}" srcOrd="2" destOrd="0" presId="urn:microsoft.com/office/officeart/2005/8/layout/hProcess9"/>
    <dgm:cxn modelId="{377E4555-862C-0748-9CD4-F6394F417866}" type="presParOf" srcId="{F756646F-DC0B-2D4F-A507-B599EBE06535}" destId="{6096E0F1-042F-C744-B97A-0FBA1C7278CE}" srcOrd="3" destOrd="0" presId="urn:microsoft.com/office/officeart/2005/8/layout/hProcess9"/>
    <dgm:cxn modelId="{2D76AAB3-7958-BB40-BD39-FFBC3597E897}" type="presParOf" srcId="{F756646F-DC0B-2D4F-A507-B599EBE06535}" destId="{78C2C5DB-43B4-8440-911B-8A22F738964E}" srcOrd="4" destOrd="0" presId="urn:microsoft.com/office/officeart/2005/8/layout/hProcess9"/>
    <dgm:cxn modelId="{479A4AF2-30BD-8B46-81DA-C0DE629269C9}" type="presParOf" srcId="{F756646F-DC0B-2D4F-A507-B599EBE06535}" destId="{F19A4966-9164-1E4B-B571-83DD2A610B8A}" srcOrd="5" destOrd="0" presId="urn:microsoft.com/office/officeart/2005/8/layout/hProcess9"/>
    <dgm:cxn modelId="{888881BB-A62D-D34E-AD14-4B7E9436A4C5}" type="presParOf" srcId="{F756646F-DC0B-2D4F-A507-B599EBE06535}" destId="{07837E18-FA3A-D54D-8B6A-2A29D4738EDB}" srcOrd="6" destOrd="0" presId="urn:microsoft.com/office/officeart/2005/8/layout/hProcess9"/>
    <dgm:cxn modelId="{8EF9E482-B867-2E42-BEB2-DFF15B26474D}" type="presParOf" srcId="{F756646F-DC0B-2D4F-A507-B599EBE06535}" destId="{CE866624-E75F-9C4E-8075-A284B7F610C6}" srcOrd="7" destOrd="0" presId="urn:microsoft.com/office/officeart/2005/8/layout/hProcess9"/>
    <dgm:cxn modelId="{D75AED80-A66A-F946-89AD-4B233D60B34C}" type="presParOf" srcId="{F756646F-DC0B-2D4F-A507-B599EBE06535}" destId="{9B468D44-8D23-3C46-8F34-3A826C494BE5}" srcOrd="8" destOrd="0" presId="urn:microsoft.com/office/officeart/2005/8/layout/hProcess9"/>
    <dgm:cxn modelId="{F2611242-B098-5342-930B-7C930198F61A}" type="presParOf" srcId="{F756646F-DC0B-2D4F-A507-B599EBE06535}" destId="{1104FC11-891B-FB46-A17E-DF944C8F0443}" srcOrd="9" destOrd="0" presId="urn:microsoft.com/office/officeart/2005/8/layout/hProcess9"/>
    <dgm:cxn modelId="{8D012AC3-33C0-A847-91F4-BB6F0D8AFBC1}" type="presParOf" srcId="{F756646F-DC0B-2D4F-A507-B599EBE06535}" destId="{E39B487E-EFBC-0442-991B-300C07E1D1B8}" srcOrd="10" destOrd="0" presId="urn:microsoft.com/office/officeart/2005/8/layout/hProcess9"/>
    <dgm:cxn modelId="{0703AA26-E15B-1C46-A4BB-E3A2E5C5C911}" type="presParOf" srcId="{F756646F-DC0B-2D4F-A507-B599EBE06535}" destId="{3EF67777-FFD5-CD44-9961-AE38A7F42711}" srcOrd="11" destOrd="0" presId="urn:microsoft.com/office/officeart/2005/8/layout/hProcess9"/>
    <dgm:cxn modelId="{C9909CCF-5353-F548-9761-85D584E96C74}" type="presParOf" srcId="{F756646F-DC0B-2D4F-A507-B599EBE06535}" destId="{5165D276-01AF-0D4D-A2B7-0BF49EC57B17}" srcOrd="12" destOrd="0" presId="urn:microsoft.com/office/officeart/2005/8/layout/hProcess9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C59A7-A6B6-E74A-86A7-2A41CC30AF2D}">
      <dsp:nvSpPr>
        <dsp:cNvPr id="0" name=""/>
        <dsp:cNvSpPr/>
      </dsp:nvSpPr>
      <dsp:spPr>
        <a:xfrm>
          <a:off x="5" y="348511"/>
          <a:ext cx="10395754" cy="4946467"/>
        </a:xfrm>
        <a:prstGeom prst="rightArrow">
          <a:avLst/>
        </a:prstGeom>
        <a:solidFill>
          <a:srgbClr val="EDDB5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65C40E-7385-43FC-82B3-272E5ED6D636}">
      <dsp:nvSpPr>
        <dsp:cNvPr id="0" name=""/>
        <dsp:cNvSpPr/>
      </dsp:nvSpPr>
      <dsp:spPr>
        <a:xfrm>
          <a:off x="4352" y="1652365"/>
          <a:ext cx="1292871" cy="2203154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 w="57150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Explore Business Ideas</a:t>
          </a:r>
        </a:p>
      </dsp:txBody>
      <dsp:txXfrm>
        <a:off x="67465" y="1715478"/>
        <a:ext cx="1166645" cy="2076928"/>
      </dsp:txXfrm>
    </dsp:sp>
    <dsp:sp modelId="{A30F60FE-1038-F04E-BD66-90A4AEE288AD}">
      <dsp:nvSpPr>
        <dsp:cNvPr id="0" name=""/>
        <dsp:cNvSpPr/>
      </dsp:nvSpPr>
      <dsp:spPr>
        <a:xfrm>
          <a:off x="1605107" y="1669550"/>
          <a:ext cx="1292871" cy="2165921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 w="57150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Customer Discovery</a:t>
          </a:r>
        </a:p>
      </dsp:txBody>
      <dsp:txXfrm>
        <a:off x="1668220" y="1732663"/>
        <a:ext cx="1166645" cy="2039695"/>
      </dsp:txXfrm>
    </dsp:sp>
    <dsp:sp modelId="{78C2C5DB-43B4-8440-911B-8A22F738964E}">
      <dsp:nvSpPr>
        <dsp:cNvPr id="0" name=""/>
        <dsp:cNvSpPr/>
      </dsp:nvSpPr>
      <dsp:spPr>
        <a:xfrm>
          <a:off x="3082760" y="1660076"/>
          <a:ext cx="1336958" cy="2203154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Build Prototypes </a:t>
          </a:r>
        </a:p>
      </dsp:txBody>
      <dsp:txXfrm>
        <a:off x="3148025" y="1725341"/>
        <a:ext cx="1206428" cy="2072624"/>
      </dsp:txXfrm>
    </dsp:sp>
    <dsp:sp modelId="{07837E18-FA3A-D54D-8B6A-2A29D4738EDB}">
      <dsp:nvSpPr>
        <dsp:cNvPr id="0" name=""/>
        <dsp:cNvSpPr/>
      </dsp:nvSpPr>
      <dsp:spPr>
        <a:xfrm>
          <a:off x="4553148" y="1639940"/>
          <a:ext cx="1292871" cy="2203154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Market</a:t>
          </a:r>
          <a:r>
            <a:rPr lang="en-US" sz="1800" kern="1200" baseline="0" dirty="0"/>
            <a:t> </a:t>
          </a:r>
          <a:r>
            <a:rPr lang="en-US" sz="1800" kern="1200" dirty="0"/>
            <a:t>UA Patents</a:t>
          </a:r>
        </a:p>
      </dsp:txBody>
      <dsp:txXfrm>
        <a:off x="4616261" y="1703053"/>
        <a:ext cx="1166645" cy="2076928"/>
      </dsp:txXfrm>
    </dsp:sp>
    <dsp:sp modelId="{9B468D44-8D23-3C46-8F34-3A826C494BE5}">
      <dsp:nvSpPr>
        <dsp:cNvPr id="0" name=""/>
        <dsp:cNvSpPr/>
      </dsp:nvSpPr>
      <dsp:spPr>
        <a:xfrm>
          <a:off x="6049782" y="1625839"/>
          <a:ext cx="1292871" cy="2203154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 w="57150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Accelerate </a:t>
          </a:r>
          <a:r>
            <a:rPr lang="en-US" sz="1800" kern="1200" baseline="0" dirty="0"/>
            <a:t>Hard Tech Startups</a:t>
          </a:r>
          <a:endParaRPr lang="en-US" sz="1800" kern="1200" dirty="0"/>
        </a:p>
      </dsp:txBody>
      <dsp:txXfrm>
        <a:off x="6112895" y="1688952"/>
        <a:ext cx="1166645" cy="2076928"/>
      </dsp:txXfrm>
    </dsp:sp>
    <dsp:sp modelId="{E39B487E-EFBC-0442-991B-300C07E1D1B8}">
      <dsp:nvSpPr>
        <dsp:cNvPr id="0" name=""/>
        <dsp:cNvSpPr/>
      </dsp:nvSpPr>
      <dsp:spPr>
        <a:xfrm>
          <a:off x="7506006" y="1609800"/>
          <a:ext cx="1292871" cy="2203154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Pitch Resource Providers</a:t>
          </a:r>
          <a:endParaRPr lang="en-US" sz="1800" kern="1200" dirty="0"/>
        </a:p>
      </dsp:txBody>
      <dsp:txXfrm>
        <a:off x="7569119" y="1672913"/>
        <a:ext cx="1166645" cy="2076928"/>
      </dsp:txXfrm>
    </dsp:sp>
    <dsp:sp modelId="{5165D276-01AF-0D4D-A2B7-0BF49EC57B17}">
      <dsp:nvSpPr>
        <dsp:cNvPr id="0" name=""/>
        <dsp:cNvSpPr/>
      </dsp:nvSpPr>
      <dsp:spPr>
        <a:xfrm>
          <a:off x="9023311" y="1596383"/>
          <a:ext cx="1292871" cy="2203154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7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 w="57150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>
            <a:solidFill>
              <a:schemeClr val="bg1"/>
            </a:solidFill>
          </a:endParaRP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Students Fund Startups</a:t>
          </a:r>
          <a:endParaRPr lang="en-US" sz="1800" kern="1200" dirty="0"/>
        </a:p>
      </dsp:txBody>
      <dsp:txXfrm>
        <a:off x="9086424" y="1659496"/>
        <a:ext cx="1166645" cy="2076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12369-605B-6443-963E-939AEECD1E9D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5765E-3C12-A143-8133-A4F92A45B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99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83E53-ADE8-9E49-A5AB-6E0FFBD93F27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361AE-D0ED-AD43-AED4-0C1A752B2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1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Gain insights to change the canvas</a:t>
            </a:r>
          </a:p>
          <a:p>
            <a:pPr lvl="1"/>
            <a:r>
              <a:rPr lang="en-US" dirty="0"/>
              <a:t>Who your customers are?</a:t>
            </a:r>
          </a:p>
          <a:p>
            <a:pPr lvl="1"/>
            <a:r>
              <a:rPr lang="en-US" dirty="0"/>
              <a:t>What their pains and needs are?</a:t>
            </a:r>
          </a:p>
          <a:p>
            <a:pPr lvl="1"/>
            <a:r>
              <a:rPr lang="en-US" dirty="0"/>
              <a:t>What product can address pains/gains?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57D82-7C58-6B4D-9041-727516F0573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7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Gain insights to change the canvas</a:t>
            </a:r>
          </a:p>
          <a:p>
            <a:pPr lvl="1"/>
            <a:r>
              <a:rPr lang="en-US" dirty="0"/>
              <a:t>Who your customers are?</a:t>
            </a:r>
          </a:p>
          <a:p>
            <a:pPr lvl="1"/>
            <a:r>
              <a:rPr lang="en-US" dirty="0"/>
              <a:t>What their pains and needs are?</a:t>
            </a:r>
          </a:p>
          <a:p>
            <a:pPr lvl="1"/>
            <a:r>
              <a:rPr lang="en-US" dirty="0"/>
              <a:t>What product can address pains/gains?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57D82-7C58-6B4D-9041-727516F0573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1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Gain insights to change the canvas</a:t>
            </a:r>
          </a:p>
          <a:p>
            <a:pPr lvl="1"/>
            <a:r>
              <a:rPr lang="en-US" dirty="0"/>
              <a:t>Who your customers are?</a:t>
            </a:r>
          </a:p>
          <a:p>
            <a:pPr lvl="1"/>
            <a:r>
              <a:rPr lang="en-US" dirty="0"/>
              <a:t>What their pains and needs are?</a:t>
            </a:r>
          </a:p>
          <a:p>
            <a:pPr lvl="1"/>
            <a:r>
              <a:rPr lang="en-US" dirty="0"/>
              <a:t>What product can address pains/gains?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57D82-7C58-6B4D-9041-727516F0573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5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Gain insights to change the canvas</a:t>
            </a:r>
          </a:p>
          <a:p>
            <a:pPr lvl="1"/>
            <a:r>
              <a:rPr lang="en-US" dirty="0"/>
              <a:t>Who your customers are?</a:t>
            </a:r>
          </a:p>
          <a:p>
            <a:pPr lvl="1"/>
            <a:r>
              <a:rPr lang="en-US" dirty="0"/>
              <a:t>What their pains and needs are?</a:t>
            </a:r>
          </a:p>
          <a:p>
            <a:pPr lvl="1"/>
            <a:r>
              <a:rPr lang="en-US" dirty="0"/>
              <a:t>What product can address pains/gains?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57D82-7C58-6B4D-9041-727516F0573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7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70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9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68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"/>
          <p:cNvGrpSpPr>
            <a:grpSpLocks/>
          </p:cNvGrpSpPr>
          <p:nvPr userDrawn="1"/>
        </p:nvGrpSpPr>
        <p:grpSpPr bwMode="auto">
          <a:xfrm>
            <a:off x="9711269" y="6154743"/>
            <a:ext cx="2091267" cy="452437"/>
            <a:chOff x="4128" y="3106"/>
            <a:chExt cx="1113" cy="387"/>
          </a:xfrm>
        </p:grpSpPr>
        <p:grpSp>
          <p:nvGrpSpPr>
            <p:cNvPr id="5" name="Group 55"/>
            <p:cNvGrpSpPr>
              <a:grpSpLocks/>
            </p:cNvGrpSpPr>
            <p:nvPr userDrawn="1"/>
          </p:nvGrpSpPr>
          <p:grpSpPr bwMode="auto">
            <a:xfrm>
              <a:off x="4163" y="3404"/>
              <a:ext cx="1056" cy="89"/>
              <a:chOff x="180" y="2699"/>
              <a:chExt cx="5466" cy="463"/>
            </a:xfrm>
          </p:grpSpPr>
          <p:sp>
            <p:nvSpPr>
              <p:cNvPr id="13" name="Freeform 56"/>
              <p:cNvSpPr>
                <a:spLocks/>
              </p:cNvSpPr>
              <p:nvPr userDrawn="1"/>
            </p:nvSpPr>
            <p:spPr bwMode="auto">
              <a:xfrm>
                <a:off x="180" y="2699"/>
                <a:ext cx="757" cy="451"/>
              </a:xfrm>
              <a:custGeom>
                <a:avLst/>
                <a:gdLst>
                  <a:gd name="T0" fmla="*/ 84 w 757"/>
                  <a:gd name="T1" fmla="*/ 0 h 451"/>
                  <a:gd name="T2" fmla="*/ 204 w 757"/>
                  <a:gd name="T3" fmla="*/ 373 h 451"/>
                  <a:gd name="T4" fmla="*/ 336 w 757"/>
                  <a:gd name="T5" fmla="*/ 0 h 451"/>
                  <a:gd name="T6" fmla="*/ 427 w 757"/>
                  <a:gd name="T7" fmla="*/ 0 h 451"/>
                  <a:gd name="T8" fmla="*/ 553 w 757"/>
                  <a:gd name="T9" fmla="*/ 373 h 451"/>
                  <a:gd name="T10" fmla="*/ 679 w 757"/>
                  <a:gd name="T11" fmla="*/ 0 h 451"/>
                  <a:gd name="T12" fmla="*/ 757 w 757"/>
                  <a:gd name="T13" fmla="*/ 0 h 451"/>
                  <a:gd name="T14" fmla="*/ 589 w 757"/>
                  <a:gd name="T15" fmla="*/ 451 h 451"/>
                  <a:gd name="T16" fmla="*/ 505 w 757"/>
                  <a:gd name="T17" fmla="*/ 451 h 451"/>
                  <a:gd name="T18" fmla="*/ 379 w 757"/>
                  <a:gd name="T19" fmla="*/ 66 h 451"/>
                  <a:gd name="T20" fmla="*/ 240 w 757"/>
                  <a:gd name="T21" fmla="*/ 451 h 451"/>
                  <a:gd name="T22" fmla="*/ 156 w 757"/>
                  <a:gd name="T23" fmla="*/ 451 h 451"/>
                  <a:gd name="T24" fmla="*/ 0 w 757"/>
                  <a:gd name="T25" fmla="*/ 0 h 451"/>
                  <a:gd name="T26" fmla="*/ 84 w 757"/>
                  <a:gd name="T27" fmla="*/ 0 h 4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57" h="451">
                    <a:moveTo>
                      <a:pt x="84" y="0"/>
                    </a:moveTo>
                    <a:lnTo>
                      <a:pt x="204" y="373"/>
                    </a:lnTo>
                    <a:lnTo>
                      <a:pt x="336" y="0"/>
                    </a:lnTo>
                    <a:lnTo>
                      <a:pt x="427" y="0"/>
                    </a:lnTo>
                    <a:lnTo>
                      <a:pt x="553" y="373"/>
                    </a:lnTo>
                    <a:lnTo>
                      <a:pt x="679" y="0"/>
                    </a:lnTo>
                    <a:lnTo>
                      <a:pt x="757" y="0"/>
                    </a:lnTo>
                    <a:lnTo>
                      <a:pt x="589" y="451"/>
                    </a:lnTo>
                    <a:lnTo>
                      <a:pt x="505" y="451"/>
                    </a:lnTo>
                    <a:lnTo>
                      <a:pt x="379" y="66"/>
                    </a:lnTo>
                    <a:lnTo>
                      <a:pt x="240" y="451"/>
                    </a:lnTo>
                    <a:lnTo>
                      <a:pt x="156" y="451"/>
                    </a:lnTo>
                    <a:lnTo>
                      <a:pt x="0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" name="Freeform 57"/>
              <p:cNvSpPr>
                <a:spLocks/>
              </p:cNvSpPr>
              <p:nvPr userDrawn="1"/>
            </p:nvSpPr>
            <p:spPr bwMode="auto">
              <a:xfrm>
                <a:off x="991" y="2699"/>
                <a:ext cx="330" cy="451"/>
              </a:xfrm>
              <a:custGeom>
                <a:avLst/>
                <a:gdLst>
                  <a:gd name="T0" fmla="*/ 0 w 55"/>
                  <a:gd name="T1" fmla="*/ 0 h 75"/>
                  <a:gd name="T2" fmla="*/ 2147483647 w 55"/>
                  <a:gd name="T3" fmla="*/ 0 h 75"/>
                  <a:gd name="T4" fmla="*/ 2147483647 w 55"/>
                  <a:gd name="T5" fmla="*/ 2147483647 h 75"/>
                  <a:gd name="T6" fmla="*/ 2147483647 w 55"/>
                  <a:gd name="T7" fmla="*/ 2147483647 h 75"/>
                  <a:gd name="T8" fmla="*/ 2147483647 w 55"/>
                  <a:gd name="T9" fmla="*/ 2147483647 h 75"/>
                  <a:gd name="T10" fmla="*/ 2147483647 w 55"/>
                  <a:gd name="T11" fmla="*/ 2147483647 h 75"/>
                  <a:gd name="T12" fmla="*/ 2147483647 w 55"/>
                  <a:gd name="T13" fmla="*/ 2147483647 h 75"/>
                  <a:gd name="T14" fmla="*/ 2147483647 w 55"/>
                  <a:gd name="T15" fmla="*/ 2147483647 h 75"/>
                  <a:gd name="T16" fmla="*/ 2147483647 w 55"/>
                  <a:gd name="T17" fmla="*/ 2147483647 h 75"/>
                  <a:gd name="T18" fmla="*/ 2147483647 w 55"/>
                  <a:gd name="T19" fmla="*/ 2147483647 h 75"/>
                  <a:gd name="T20" fmla="*/ 2147483647 w 55"/>
                  <a:gd name="T21" fmla="*/ 2147483647 h 75"/>
                  <a:gd name="T22" fmla="*/ 2147483647 w 55"/>
                  <a:gd name="T23" fmla="*/ 2147483647 h 75"/>
                  <a:gd name="T24" fmla="*/ 2147483647 w 55"/>
                  <a:gd name="T25" fmla="*/ 2147483647 h 75"/>
                  <a:gd name="T26" fmla="*/ 0 w 55"/>
                  <a:gd name="T27" fmla="*/ 2147483647 h 75"/>
                  <a:gd name="T28" fmla="*/ 0 w 55"/>
                  <a:gd name="T29" fmla="*/ 0 h 7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5" h="75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6" y="25"/>
                      <a:pt x="24" y="22"/>
                      <a:pt x="33" y="22"/>
                    </a:cubicBezTo>
                    <a:cubicBezTo>
                      <a:pt x="39" y="22"/>
                      <a:pt x="49" y="24"/>
                      <a:pt x="53" y="30"/>
                    </a:cubicBezTo>
                    <a:cubicBezTo>
                      <a:pt x="54" y="32"/>
                      <a:pt x="55" y="35"/>
                      <a:pt x="55" y="42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43" y="75"/>
                      <a:pt x="43" y="75"/>
                      <a:pt x="43" y="7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0"/>
                      <a:pt x="43" y="30"/>
                      <a:pt x="29" y="30"/>
                    </a:cubicBezTo>
                    <a:cubicBezTo>
                      <a:pt x="20" y="30"/>
                      <a:pt x="15" y="34"/>
                      <a:pt x="14" y="36"/>
                    </a:cubicBezTo>
                    <a:cubicBezTo>
                      <a:pt x="12" y="39"/>
                      <a:pt x="12" y="44"/>
                      <a:pt x="12" y="47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0" y="75"/>
                      <a:pt x="0" y="75"/>
                      <a:pt x="0" y="7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" name="Freeform 58"/>
              <p:cNvSpPr>
                <a:spLocks noEditPoints="1"/>
              </p:cNvSpPr>
              <p:nvPr userDrawn="1"/>
            </p:nvSpPr>
            <p:spPr bwMode="auto">
              <a:xfrm>
                <a:off x="1399" y="2831"/>
                <a:ext cx="355" cy="325"/>
              </a:xfrm>
              <a:custGeom>
                <a:avLst/>
                <a:gdLst>
                  <a:gd name="T0" fmla="*/ 2147483647 w 59"/>
                  <a:gd name="T1" fmla="*/ 2147483647 h 54"/>
                  <a:gd name="T2" fmla="*/ 2147483647 w 59"/>
                  <a:gd name="T3" fmla="*/ 2147483647 h 54"/>
                  <a:gd name="T4" fmla="*/ 2147483647 w 59"/>
                  <a:gd name="T5" fmla="*/ 2147483647 h 54"/>
                  <a:gd name="T6" fmla="*/ 2147483647 w 59"/>
                  <a:gd name="T7" fmla="*/ 2147483647 h 54"/>
                  <a:gd name="T8" fmla="*/ 2147483647 w 59"/>
                  <a:gd name="T9" fmla="*/ 2147483647 h 54"/>
                  <a:gd name="T10" fmla="*/ 2147483647 w 59"/>
                  <a:gd name="T11" fmla="*/ 2147483647 h 54"/>
                  <a:gd name="T12" fmla="*/ 0 w 59"/>
                  <a:gd name="T13" fmla="*/ 2147483647 h 54"/>
                  <a:gd name="T14" fmla="*/ 2147483647 w 59"/>
                  <a:gd name="T15" fmla="*/ 2147483647 h 54"/>
                  <a:gd name="T16" fmla="*/ 2147483647 w 59"/>
                  <a:gd name="T17" fmla="*/ 0 h 54"/>
                  <a:gd name="T18" fmla="*/ 2147483647 w 59"/>
                  <a:gd name="T19" fmla="*/ 2147483647 h 54"/>
                  <a:gd name="T20" fmla="*/ 2147483647 w 59"/>
                  <a:gd name="T21" fmla="*/ 2147483647 h 54"/>
                  <a:gd name="T22" fmla="*/ 2147483647 w 59"/>
                  <a:gd name="T23" fmla="*/ 2147483647 h 54"/>
                  <a:gd name="T24" fmla="*/ 2147483647 w 59"/>
                  <a:gd name="T25" fmla="*/ 2147483647 h 54"/>
                  <a:gd name="T26" fmla="*/ 2147483647 w 59"/>
                  <a:gd name="T27" fmla="*/ 2147483647 h 54"/>
                  <a:gd name="T28" fmla="*/ 2147483647 w 59"/>
                  <a:gd name="T29" fmla="*/ 2147483647 h 5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54">
                    <a:moveTo>
                      <a:pt x="12" y="29"/>
                    </a:moveTo>
                    <a:cubicBezTo>
                      <a:pt x="12" y="39"/>
                      <a:pt x="18" y="47"/>
                      <a:pt x="31" y="47"/>
                    </a:cubicBezTo>
                    <a:cubicBezTo>
                      <a:pt x="38" y="47"/>
                      <a:pt x="45" y="44"/>
                      <a:pt x="46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57" y="39"/>
                      <a:pt x="57" y="44"/>
                      <a:pt x="52" y="48"/>
                    </a:cubicBezTo>
                    <a:cubicBezTo>
                      <a:pt x="49" y="50"/>
                      <a:pt x="43" y="54"/>
                      <a:pt x="30" y="54"/>
                    </a:cubicBezTo>
                    <a:cubicBezTo>
                      <a:pt x="10" y="54"/>
                      <a:pt x="0" y="44"/>
                      <a:pt x="0" y="28"/>
                    </a:cubicBezTo>
                    <a:cubicBezTo>
                      <a:pt x="0" y="18"/>
                      <a:pt x="3" y="9"/>
                      <a:pt x="13" y="4"/>
                    </a:cubicBezTo>
                    <a:cubicBezTo>
                      <a:pt x="19" y="0"/>
                      <a:pt x="27" y="0"/>
                      <a:pt x="31" y="0"/>
                    </a:cubicBezTo>
                    <a:cubicBezTo>
                      <a:pt x="59" y="0"/>
                      <a:pt x="59" y="20"/>
                      <a:pt x="58" y="29"/>
                    </a:cubicBezTo>
                    <a:lnTo>
                      <a:pt x="12" y="29"/>
                    </a:lnTo>
                    <a:close/>
                    <a:moveTo>
                      <a:pt x="46" y="22"/>
                    </a:moveTo>
                    <a:cubicBezTo>
                      <a:pt x="46" y="17"/>
                      <a:pt x="45" y="7"/>
                      <a:pt x="30" y="7"/>
                    </a:cubicBezTo>
                    <a:cubicBezTo>
                      <a:pt x="23" y="7"/>
                      <a:pt x="13" y="10"/>
                      <a:pt x="13" y="22"/>
                    </a:cubicBezTo>
                    <a:lnTo>
                      <a:pt x="46" y="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" name="Freeform 59"/>
              <p:cNvSpPr>
                <a:spLocks/>
              </p:cNvSpPr>
              <p:nvPr userDrawn="1"/>
            </p:nvSpPr>
            <p:spPr bwMode="auto">
              <a:xfrm>
                <a:off x="1844" y="2831"/>
                <a:ext cx="216" cy="319"/>
              </a:xfrm>
              <a:custGeom>
                <a:avLst/>
                <a:gdLst>
                  <a:gd name="T0" fmla="*/ 0 w 36"/>
                  <a:gd name="T1" fmla="*/ 2147483647 h 53"/>
                  <a:gd name="T2" fmla="*/ 0 w 36"/>
                  <a:gd name="T3" fmla="*/ 2147483647 h 53"/>
                  <a:gd name="T4" fmla="*/ 2147483647 w 36"/>
                  <a:gd name="T5" fmla="*/ 2147483647 h 53"/>
                  <a:gd name="T6" fmla="*/ 2147483647 w 36"/>
                  <a:gd name="T7" fmla="*/ 2147483647 h 53"/>
                  <a:gd name="T8" fmla="*/ 2147483647 w 36"/>
                  <a:gd name="T9" fmla="*/ 2147483647 h 53"/>
                  <a:gd name="T10" fmla="*/ 2147483647 w 36"/>
                  <a:gd name="T11" fmla="*/ 2147483647 h 53"/>
                  <a:gd name="T12" fmla="*/ 2147483647 w 36"/>
                  <a:gd name="T13" fmla="*/ 2147483647 h 53"/>
                  <a:gd name="T14" fmla="*/ 2147483647 w 36"/>
                  <a:gd name="T15" fmla="*/ 2147483647 h 53"/>
                  <a:gd name="T16" fmla="*/ 2147483647 w 36"/>
                  <a:gd name="T17" fmla="*/ 2147483647 h 53"/>
                  <a:gd name="T18" fmla="*/ 2147483647 w 36"/>
                  <a:gd name="T19" fmla="*/ 2147483647 h 53"/>
                  <a:gd name="T20" fmla="*/ 2147483647 w 36"/>
                  <a:gd name="T21" fmla="*/ 2147483647 h 53"/>
                  <a:gd name="T22" fmla="*/ 0 w 36"/>
                  <a:gd name="T23" fmla="*/ 2147483647 h 53"/>
                  <a:gd name="T24" fmla="*/ 0 w 36"/>
                  <a:gd name="T25" fmla="*/ 2147483647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3">
                    <a:moveTo>
                      <a:pt x="0" y="12"/>
                    </a:moveTo>
                    <a:cubicBezTo>
                      <a:pt x="0" y="8"/>
                      <a:pt x="0" y="4"/>
                      <a:pt x="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4"/>
                      <a:pt x="22" y="1"/>
                      <a:pt x="27" y="1"/>
                    </a:cubicBezTo>
                    <a:cubicBezTo>
                      <a:pt x="31" y="0"/>
                      <a:pt x="34" y="1"/>
                      <a:pt x="36" y="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5" y="10"/>
                      <a:pt x="34" y="10"/>
                      <a:pt x="33" y="10"/>
                    </a:cubicBezTo>
                    <a:cubicBezTo>
                      <a:pt x="32" y="10"/>
                      <a:pt x="31" y="10"/>
                      <a:pt x="30" y="10"/>
                    </a:cubicBezTo>
                    <a:cubicBezTo>
                      <a:pt x="16" y="10"/>
                      <a:pt x="12" y="16"/>
                      <a:pt x="12" y="25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" name="Freeform 60"/>
              <p:cNvSpPr>
                <a:spLocks noEditPoints="1"/>
              </p:cNvSpPr>
              <p:nvPr userDrawn="1"/>
            </p:nvSpPr>
            <p:spPr bwMode="auto">
              <a:xfrm>
                <a:off x="2102" y="2831"/>
                <a:ext cx="354" cy="325"/>
              </a:xfrm>
              <a:custGeom>
                <a:avLst/>
                <a:gdLst>
                  <a:gd name="T0" fmla="*/ 2147483647 w 59"/>
                  <a:gd name="T1" fmla="*/ 2147483647 h 54"/>
                  <a:gd name="T2" fmla="*/ 2147483647 w 59"/>
                  <a:gd name="T3" fmla="*/ 2147483647 h 54"/>
                  <a:gd name="T4" fmla="*/ 2147483647 w 59"/>
                  <a:gd name="T5" fmla="*/ 2147483647 h 54"/>
                  <a:gd name="T6" fmla="*/ 2147483647 w 59"/>
                  <a:gd name="T7" fmla="*/ 2147483647 h 54"/>
                  <a:gd name="T8" fmla="*/ 2147483647 w 59"/>
                  <a:gd name="T9" fmla="*/ 2147483647 h 54"/>
                  <a:gd name="T10" fmla="*/ 2147483647 w 59"/>
                  <a:gd name="T11" fmla="*/ 2147483647 h 54"/>
                  <a:gd name="T12" fmla="*/ 0 w 59"/>
                  <a:gd name="T13" fmla="*/ 2147483647 h 54"/>
                  <a:gd name="T14" fmla="*/ 2147483647 w 59"/>
                  <a:gd name="T15" fmla="*/ 2147483647 h 54"/>
                  <a:gd name="T16" fmla="*/ 2147483647 w 59"/>
                  <a:gd name="T17" fmla="*/ 0 h 54"/>
                  <a:gd name="T18" fmla="*/ 2147483647 w 59"/>
                  <a:gd name="T19" fmla="*/ 2147483647 h 54"/>
                  <a:gd name="T20" fmla="*/ 2147483647 w 59"/>
                  <a:gd name="T21" fmla="*/ 2147483647 h 54"/>
                  <a:gd name="T22" fmla="*/ 2147483647 w 59"/>
                  <a:gd name="T23" fmla="*/ 2147483647 h 54"/>
                  <a:gd name="T24" fmla="*/ 2147483647 w 59"/>
                  <a:gd name="T25" fmla="*/ 2147483647 h 54"/>
                  <a:gd name="T26" fmla="*/ 2147483647 w 59"/>
                  <a:gd name="T27" fmla="*/ 2147483647 h 54"/>
                  <a:gd name="T28" fmla="*/ 2147483647 w 59"/>
                  <a:gd name="T29" fmla="*/ 2147483647 h 5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54">
                    <a:moveTo>
                      <a:pt x="12" y="29"/>
                    </a:moveTo>
                    <a:cubicBezTo>
                      <a:pt x="12" y="39"/>
                      <a:pt x="17" y="47"/>
                      <a:pt x="30" y="47"/>
                    </a:cubicBezTo>
                    <a:cubicBezTo>
                      <a:pt x="38" y="47"/>
                      <a:pt x="44" y="44"/>
                      <a:pt x="45" y="37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7" y="39"/>
                      <a:pt x="56" y="44"/>
                      <a:pt x="52" y="48"/>
                    </a:cubicBezTo>
                    <a:cubicBezTo>
                      <a:pt x="49" y="50"/>
                      <a:pt x="43" y="54"/>
                      <a:pt x="30" y="54"/>
                    </a:cubicBezTo>
                    <a:cubicBezTo>
                      <a:pt x="9" y="54"/>
                      <a:pt x="0" y="44"/>
                      <a:pt x="0" y="28"/>
                    </a:cubicBezTo>
                    <a:cubicBezTo>
                      <a:pt x="0" y="18"/>
                      <a:pt x="2" y="9"/>
                      <a:pt x="13" y="4"/>
                    </a:cubicBezTo>
                    <a:cubicBezTo>
                      <a:pt x="19" y="0"/>
                      <a:pt x="26" y="0"/>
                      <a:pt x="30" y="0"/>
                    </a:cubicBezTo>
                    <a:cubicBezTo>
                      <a:pt x="59" y="0"/>
                      <a:pt x="58" y="20"/>
                      <a:pt x="58" y="29"/>
                    </a:cubicBezTo>
                    <a:lnTo>
                      <a:pt x="12" y="29"/>
                    </a:lnTo>
                    <a:close/>
                    <a:moveTo>
                      <a:pt x="46" y="22"/>
                    </a:moveTo>
                    <a:cubicBezTo>
                      <a:pt x="46" y="17"/>
                      <a:pt x="45" y="7"/>
                      <a:pt x="30" y="7"/>
                    </a:cubicBezTo>
                    <a:cubicBezTo>
                      <a:pt x="22" y="7"/>
                      <a:pt x="13" y="10"/>
                      <a:pt x="12" y="22"/>
                    </a:cubicBezTo>
                    <a:lnTo>
                      <a:pt x="46" y="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" name="Freeform 61"/>
              <p:cNvSpPr>
                <a:spLocks/>
              </p:cNvSpPr>
              <p:nvPr userDrawn="1"/>
            </p:nvSpPr>
            <p:spPr bwMode="auto">
              <a:xfrm>
                <a:off x="2661" y="2699"/>
                <a:ext cx="504" cy="451"/>
              </a:xfrm>
              <a:custGeom>
                <a:avLst/>
                <a:gdLst>
                  <a:gd name="T0" fmla="*/ 216 w 504"/>
                  <a:gd name="T1" fmla="*/ 277 h 451"/>
                  <a:gd name="T2" fmla="*/ 0 w 504"/>
                  <a:gd name="T3" fmla="*/ 0 h 451"/>
                  <a:gd name="T4" fmla="*/ 90 w 504"/>
                  <a:gd name="T5" fmla="*/ 0 h 451"/>
                  <a:gd name="T6" fmla="*/ 258 w 504"/>
                  <a:gd name="T7" fmla="*/ 222 h 451"/>
                  <a:gd name="T8" fmla="*/ 420 w 504"/>
                  <a:gd name="T9" fmla="*/ 0 h 451"/>
                  <a:gd name="T10" fmla="*/ 504 w 504"/>
                  <a:gd name="T11" fmla="*/ 0 h 451"/>
                  <a:gd name="T12" fmla="*/ 288 w 504"/>
                  <a:gd name="T13" fmla="*/ 277 h 451"/>
                  <a:gd name="T14" fmla="*/ 288 w 504"/>
                  <a:gd name="T15" fmla="*/ 451 h 451"/>
                  <a:gd name="T16" fmla="*/ 216 w 504"/>
                  <a:gd name="T17" fmla="*/ 451 h 451"/>
                  <a:gd name="T18" fmla="*/ 216 w 504"/>
                  <a:gd name="T19" fmla="*/ 277 h 4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4" h="451">
                    <a:moveTo>
                      <a:pt x="216" y="277"/>
                    </a:moveTo>
                    <a:lnTo>
                      <a:pt x="0" y="0"/>
                    </a:lnTo>
                    <a:lnTo>
                      <a:pt x="90" y="0"/>
                    </a:lnTo>
                    <a:lnTo>
                      <a:pt x="258" y="222"/>
                    </a:lnTo>
                    <a:lnTo>
                      <a:pt x="420" y="0"/>
                    </a:lnTo>
                    <a:lnTo>
                      <a:pt x="504" y="0"/>
                    </a:lnTo>
                    <a:lnTo>
                      <a:pt x="288" y="277"/>
                    </a:lnTo>
                    <a:lnTo>
                      <a:pt x="288" y="451"/>
                    </a:lnTo>
                    <a:lnTo>
                      <a:pt x="216" y="451"/>
                    </a:lnTo>
                    <a:lnTo>
                      <a:pt x="216" y="27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" name="Freeform 62"/>
              <p:cNvSpPr>
                <a:spLocks noEditPoints="1"/>
              </p:cNvSpPr>
              <p:nvPr userDrawn="1"/>
            </p:nvSpPr>
            <p:spPr bwMode="auto">
              <a:xfrm>
                <a:off x="3111" y="2831"/>
                <a:ext cx="385" cy="331"/>
              </a:xfrm>
              <a:custGeom>
                <a:avLst/>
                <a:gdLst>
                  <a:gd name="T0" fmla="*/ 2147483647 w 64"/>
                  <a:gd name="T1" fmla="*/ 0 h 55"/>
                  <a:gd name="T2" fmla="*/ 2147483647 w 64"/>
                  <a:gd name="T3" fmla="*/ 2147483647 h 55"/>
                  <a:gd name="T4" fmla="*/ 2147483647 w 64"/>
                  <a:gd name="T5" fmla="*/ 2147483647 h 55"/>
                  <a:gd name="T6" fmla="*/ 0 w 64"/>
                  <a:gd name="T7" fmla="*/ 2147483647 h 55"/>
                  <a:gd name="T8" fmla="*/ 2147483647 w 64"/>
                  <a:gd name="T9" fmla="*/ 0 h 55"/>
                  <a:gd name="T10" fmla="*/ 2147483647 w 64"/>
                  <a:gd name="T11" fmla="*/ 2147483647 h 55"/>
                  <a:gd name="T12" fmla="*/ 2147483647 w 64"/>
                  <a:gd name="T13" fmla="*/ 2147483647 h 55"/>
                  <a:gd name="T14" fmla="*/ 2147483647 w 64"/>
                  <a:gd name="T15" fmla="*/ 2147483647 h 55"/>
                  <a:gd name="T16" fmla="*/ 2147483647 w 64"/>
                  <a:gd name="T17" fmla="*/ 2147483647 h 55"/>
                  <a:gd name="T18" fmla="*/ 2147483647 w 64"/>
                  <a:gd name="T19" fmla="*/ 2147483647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4" h="55">
                    <a:moveTo>
                      <a:pt x="33" y="0"/>
                    </a:moveTo>
                    <a:cubicBezTo>
                      <a:pt x="58" y="0"/>
                      <a:pt x="64" y="16"/>
                      <a:pt x="64" y="27"/>
                    </a:cubicBezTo>
                    <a:cubicBezTo>
                      <a:pt x="64" y="42"/>
                      <a:pt x="53" y="55"/>
                      <a:pt x="32" y="55"/>
                    </a:cubicBezTo>
                    <a:cubicBezTo>
                      <a:pt x="10" y="55"/>
                      <a:pt x="0" y="43"/>
                      <a:pt x="0" y="28"/>
                    </a:cubicBezTo>
                    <a:cubicBezTo>
                      <a:pt x="0" y="15"/>
                      <a:pt x="7" y="0"/>
                      <a:pt x="33" y="0"/>
                    </a:cubicBezTo>
                    <a:close/>
                    <a:moveTo>
                      <a:pt x="32" y="47"/>
                    </a:moveTo>
                    <a:cubicBezTo>
                      <a:pt x="41" y="47"/>
                      <a:pt x="51" y="42"/>
                      <a:pt x="51" y="27"/>
                    </a:cubicBezTo>
                    <a:cubicBezTo>
                      <a:pt x="51" y="14"/>
                      <a:pt x="44" y="7"/>
                      <a:pt x="33" y="7"/>
                    </a:cubicBezTo>
                    <a:cubicBezTo>
                      <a:pt x="25" y="7"/>
                      <a:pt x="13" y="11"/>
                      <a:pt x="13" y="27"/>
                    </a:cubicBezTo>
                    <a:cubicBezTo>
                      <a:pt x="13" y="38"/>
                      <a:pt x="18" y="47"/>
                      <a:pt x="32" y="4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" name="Freeform 63"/>
              <p:cNvSpPr>
                <a:spLocks/>
              </p:cNvSpPr>
              <p:nvPr userDrawn="1"/>
            </p:nvSpPr>
            <p:spPr bwMode="auto">
              <a:xfrm>
                <a:off x="3580" y="2837"/>
                <a:ext cx="342" cy="313"/>
              </a:xfrm>
              <a:custGeom>
                <a:avLst/>
                <a:gdLst>
                  <a:gd name="T0" fmla="*/ 2147483647 w 57"/>
                  <a:gd name="T1" fmla="*/ 0 h 52"/>
                  <a:gd name="T2" fmla="*/ 2147483647 w 57"/>
                  <a:gd name="T3" fmla="*/ 2147483647 h 52"/>
                  <a:gd name="T4" fmla="*/ 2147483647 w 57"/>
                  <a:gd name="T5" fmla="*/ 2147483647 h 52"/>
                  <a:gd name="T6" fmla="*/ 2147483647 w 57"/>
                  <a:gd name="T7" fmla="*/ 2147483647 h 52"/>
                  <a:gd name="T8" fmla="*/ 2147483647 w 57"/>
                  <a:gd name="T9" fmla="*/ 2147483647 h 52"/>
                  <a:gd name="T10" fmla="*/ 2147483647 w 57"/>
                  <a:gd name="T11" fmla="*/ 0 h 52"/>
                  <a:gd name="T12" fmla="*/ 2147483647 w 57"/>
                  <a:gd name="T13" fmla="*/ 0 h 52"/>
                  <a:gd name="T14" fmla="*/ 2147483647 w 57"/>
                  <a:gd name="T15" fmla="*/ 2147483647 h 52"/>
                  <a:gd name="T16" fmla="*/ 2147483647 w 57"/>
                  <a:gd name="T17" fmla="*/ 2147483647 h 52"/>
                  <a:gd name="T18" fmla="*/ 2147483647 w 57"/>
                  <a:gd name="T19" fmla="*/ 2147483647 h 52"/>
                  <a:gd name="T20" fmla="*/ 2147483647 w 57"/>
                  <a:gd name="T21" fmla="*/ 2147483647 h 52"/>
                  <a:gd name="T22" fmla="*/ 2147483647 w 57"/>
                  <a:gd name="T23" fmla="*/ 2147483647 h 52"/>
                  <a:gd name="T24" fmla="*/ 0 w 57"/>
                  <a:gd name="T25" fmla="*/ 2147483647 h 52"/>
                  <a:gd name="T26" fmla="*/ 0 w 57"/>
                  <a:gd name="T27" fmla="*/ 0 h 52"/>
                  <a:gd name="T28" fmla="*/ 2147483647 w 57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7" h="52">
                    <a:moveTo>
                      <a:pt x="12" y="0"/>
                    </a:move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8"/>
                      <a:pt x="14" y="45"/>
                      <a:pt x="26" y="45"/>
                    </a:cubicBezTo>
                    <a:cubicBezTo>
                      <a:pt x="32" y="45"/>
                      <a:pt x="38" y="43"/>
                      <a:pt x="41" y="39"/>
                    </a:cubicBezTo>
                    <a:cubicBezTo>
                      <a:pt x="44" y="36"/>
                      <a:pt x="44" y="32"/>
                      <a:pt x="44" y="2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3"/>
                      <a:pt x="56" y="49"/>
                      <a:pt x="57" y="5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2" y="47"/>
                      <a:pt x="37" y="52"/>
                      <a:pt x="23" y="52"/>
                    </a:cubicBezTo>
                    <a:cubicBezTo>
                      <a:pt x="8" y="52"/>
                      <a:pt x="0" y="45"/>
                      <a:pt x="0" y="3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" name="Freeform 64"/>
              <p:cNvSpPr>
                <a:spLocks/>
              </p:cNvSpPr>
              <p:nvPr userDrawn="1"/>
            </p:nvSpPr>
            <p:spPr bwMode="auto">
              <a:xfrm>
                <a:off x="4150" y="2699"/>
                <a:ext cx="451" cy="451"/>
              </a:xfrm>
              <a:custGeom>
                <a:avLst/>
                <a:gdLst>
                  <a:gd name="T0" fmla="*/ 186 w 451"/>
                  <a:gd name="T1" fmla="*/ 451 h 451"/>
                  <a:gd name="T2" fmla="*/ 186 w 451"/>
                  <a:gd name="T3" fmla="*/ 54 h 451"/>
                  <a:gd name="T4" fmla="*/ 0 w 451"/>
                  <a:gd name="T5" fmla="*/ 54 h 451"/>
                  <a:gd name="T6" fmla="*/ 0 w 451"/>
                  <a:gd name="T7" fmla="*/ 0 h 451"/>
                  <a:gd name="T8" fmla="*/ 451 w 451"/>
                  <a:gd name="T9" fmla="*/ 0 h 451"/>
                  <a:gd name="T10" fmla="*/ 451 w 451"/>
                  <a:gd name="T11" fmla="*/ 54 h 451"/>
                  <a:gd name="T12" fmla="*/ 265 w 451"/>
                  <a:gd name="T13" fmla="*/ 54 h 451"/>
                  <a:gd name="T14" fmla="*/ 265 w 451"/>
                  <a:gd name="T15" fmla="*/ 451 h 451"/>
                  <a:gd name="T16" fmla="*/ 186 w 451"/>
                  <a:gd name="T17" fmla="*/ 451 h 4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51" h="451">
                    <a:moveTo>
                      <a:pt x="186" y="451"/>
                    </a:moveTo>
                    <a:lnTo>
                      <a:pt x="186" y="54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51" y="0"/>
                    </a:lnTo>
                    <a:lnTo>
                      <a:pt x="451" y="54"/>
                    </a:lnTo>
                    <a:lnTo>
                      <a:pt x="265" y="54"/>
                    </a:lnTo>
                    <a:lnTo>
                      <a:pt x="265" y="451"/>
                    </a:lnTo>
                    <a:lnTo>
                      <a:pt x="186" y="45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" name="Freeform 65"/>
              <p:cNvSpPr>
                <a:spLocks/>
              </p:cNvSpPr>
              <p:nvPr userDrawn="1"/>
            </p:nvSpPr>
            <p:spPr bwMode="auto">
              <a:xfrm>
                <a:off x="4571" y="2837"/>
                <a:ext cx="336" cy="313"/>
              </a:xfrm>
              <a:custGeom>
                <a:avLst/>
                <a:gdLst>
                  <a:gd name="T0" fmla="*/ 2147483647 w 56"/>
                  <a:gd name="T1" fmla="*/ 0 h 52"/>
                  <a:gd name="T2" fmla="*/ 2147483647 w 56"/>
                  <a:gd name="T3" fmla="*/ 2147483647 h 52"/>
                  <a:gd name="T4" fmla="*/ 2147483647 w 56"/>
                  <a:gd name="T5" fmla="*/ 2147483647 h 52"/>
                  <a:gd name="T6" fmla="*/ 2147483647 w 56"/>
                  <a:gd name="T7" fmla="*/ 2147483647 h 52"/>
                  <a:gd name="T8" fmla="*/ 2147483647 w 56"/>
                  <a:gd name="T9" fmla="*/ 2147483647 h 52"/>
                  <a:gd name="T10" fmla="*/ 2147483647 w 56"/>
                  <a:gd name="T11" fmla="*/ 0 h 52"/>
                  <a:gd name="T12" fmla="*/ 2147483647 w 56"/>
                  <a:gd name="T13" fmla="*/ 0 h 52"/>
                  <a:gd name="T14" fmla="*/ 2147483647 w 56"/>
                  <a:gd name="T15" fmla="*/ 2147483647 h 52"/>
                  <a:gd name="T16" fmla="*/ 2147483647 w 56"/>
                  <a:gd name="T17" fmla="*/ 2147483647 h 52"/>
                  <a:gd name="T18" fmla="*/ 2147483647 w 56"/>
                  <a:gd name="T19" fmla="*/ 2147483647 h 52"/>
                  <a:gd name="T20" fmla="*/ 2147483647 w 56"/>
                  <a:gd name="T21" fmla="*/ 2147483647 h 52"/>
                  <a:gd name="T22" fmla="*/ 2147483647 w 56"/>
                  <a:gd name="T23" fmla="*/ 2147483647 h 52"/>
                  <a:gd name="T24" fmla="*/ 0 w 56"/>
                  <a:gd name="T25" fmla="*/ 2147483647 h 52"/>
                  <a:gd name="T26" fmla="*/ 0 w 56"/>
                  <a:gd name="T27" fmla="*/ 0 h 52"/>
                  <a:gd name="T28" fmla="*/ 2147483647 w 56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" h="52">
                    <a:moveTo>
                      <a:pt x="12" y="0"/>
                    </a:move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8"/>
                      <a:pt x="14" y="45"/>
                      <a:pt x="26" y="45"/>
                    </a:cubicBezTo>
                    <a:cubicBezTo>
                      <a:pt x="32" y="45"/>
                      <a:pt x="37" y="43"/>
                      <a:pt x="41" y="39"/>
                    </a:cubicBezTo>
                    <a:cubicBezTo>
                      <a:pt x="43" y="36"/>
                      <a:pt x="43" y="32"/>
                      <a:pt x="43" y="29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3"/>
                      <a:pt x="56" y="49"/>
                      <a:pt x="56" y="5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1" y="47"/>
                      <a:pt x="37" y="52"/>
                      <a:pt x="23" y="52"/>
                    </a:cubicBezTo>
                    <a:cubicBezTo>
                      <a:pt x="7" y="52"/>
                      <a:pt x="0" y="45"/>
                      <a:pt x="0" y="3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" name="Freeform 66"/>
              <p:cNvSpPr>
                <a:spLocks/>
              </p:cNvSpPr>
              <p:nvPr userDrawn="1"/>
            </p:nvSpPr>
            <p:spPr bwMode="auto">
              <a:xfrm>
                <a:off x="5015" y="2831"/>
                <a:ext cx="216" cy="319"/>
              </a:xfrm>
              <a:custGeom>
                <a:avLst/>
                <a:gdLst>
                  <a:gd name="T0" fmla="*/ 2147483647 w 36"/>
                  <a:gd name="T1" fmla="*/ 2147483647 h 53"/>
                  <a:gd name="T2" fmla="*/ 0 w 36"/>
                  <a:gd name="T3" fmla="*/ 2147483647 h 53"/>
                  <a:gd name="T4" fmla="*/ 2147483647 w 36"/>
                  <a:gd name="T5" fmla="*/ 2147483647 h 53"/>
                  <a:gd name="T6" fmla="*/ 2147483647 w 36"/>
                  <a:gd name="T7" fmla="*/ 2147483647 h 53"/>
                  <a:gd name="T8" fmla="*/ 2147483647 w 36"/>
                  <a:gd name="T9" fmla="*/ 2147483647 h 53"/>
                  <a:gd name="T10" fmla="*/ 2147483647 w 36"/>
                  <a:gd name="T11" fmla="*/ 2147483647 h 53"/>
                  <a:gd name="T12" fmla="*/ 2147483647 w 36"/>
                  <a:gd name="T13" fmla="*/ 2147483647 h 53"/>
                  <a:gd name="T14" fmla="*/ 2147483647 w 36"/>
                  <a:gd name="T15" fmla="*/ 2147483647 h 53"/>
                  <a:gd name="T16" fmla="*/ 2147483647 w 36"/>
                  <a:gd name="T17" fmla="*/ 2147483647 h 53"/>
                  <a:gd name="T18" fmla="*/ 2147483647 w 36"/>
                  <a:gd name="T19" fmla="*/ 2147483647 h 53"/>
                  <a:gd name="T20" fmla="*/ 2147483647 w 36"/>
                  <a:gd name="T21" fmla="*/ 2147483647 h 53"/>
                  <a:gd name="T22" fmla="*/ 2147483647 w 36"/>
                  <a:gd name="T23" fmla="*/ 2147483647 h 53"/>
                  <a:gd name="T24" fmla="*/ 2147483647 w 36"/>
                  <a:gd name="T25" fmla="*/ 2147483647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3">
                    <a:moveTo>
                      <a:pt x="1" y="12"/>
                    </a:moveTo>
                    <a:cubicBezTo>
                      <a:pt x="1" y="8"/>
                      <a:pt x="1" y="4"/>
                      <a:pt x="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5" y="4"/>
                      <a:pt x="23" y="1"/>
                      <a:pt x="28" y="1"/>
                    </a:cubicBezTo>
                    <a:cubicBezTo>
                      <a:pt x="31" y="0"/>
                      <a:pt x="34" y="1"/>
                      <a:pt x="36" y="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33" y="10"/>
                      <a:pt x="32" y="10"/>
                      <a:pt x="30" y="10"/>
                    </a:cubicBezTo>
                    <a:cubicBezTo>
                      <a:pt x="16" y="10"/>
                      <a:pt x="13" y="16"/>
                      <a:pt x="13" y="25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" y="53"/>
                      <a:pt x="1" y="53"/>
                      <a:pt x="1" y="53"/>
                    </a:cubicBezTo>
                    <a:lnTo>
                      <a:pt x="1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4" name="Freeform 67"/>
              <p:cNvSpPr>
                <a:spLocks/>
              </p:cNvSpPr>
              <p:nvPr userDrawn="1"/>
            </p:nvSpPr>
            <p:spPr bwMode="auto">
              <a:xfrm>
                <a:off x="5309" y="2831"/>
                <a:ext cx="337" cy="319"/>
              </a:xfrm>
              <a:custGeom>
                <a:avLst/>
                <a:gdLst>
                  <a:gd name="T0" fmla="*/ 0 w 56"/>
                  <a:gd name="T1" fmla="*/ 2147483647 h 53"/>
                  <a:gd name="T2" fmla="*/ 0 w 56"/>
                  <a:gd name="T3" fmla="*/ 2147483647 h 53"/>
                  <a:gd name="T4" fmla="*/ 2147483647 w 56"/>
                  <a:gd name="T5" fmla="*/ 2147483647 h 53"/>
                  <a:gd name="T6" fmla="*/ 2147483647 w 56"/>
                  <a:gd name="T7" fmla="*/ 2147483647 h 53"/>
                  <a:gd name="T8" fmla="*/ 2147483647 w 56"/>
                  <a:gd name="T9" fmla="*/ 0 h 53"/>
                  <a:gd name="T10" fmla="*/ 2147483647 w 56"/>
                  <a:gd name="T11" fmla="*/ 2147483647 h 53"/>
                  <a:gd name="T12" fmla="*/ 2147483647 w 56"/>
                  <a:gd name="T13" fmla="*/ 2147483647 h 53"/>
                  <a:gd name="T14" fmla="*/ 2147483647 w 56"/>
                  <a:gd name="T15" fmla="*/ 2147483647 h 53"/>
                  <a:gd name="T16" fmla="*/ 2147483647 w 56"/>
                  <a:gd name="T17" fmla="*/ 2147483647 h 53"/>
                  <a:gd name="T18" fmla="*/ 2147483647 w 56"/>
                  <a:gd name="T19" fmla="*/ 2147483647 h 53"/>
                  <a:gd name="T20" fmla="*/ 2147483647 w 56"/>
                  <a:gd name="T21" fmla="*/ 2147483647 h 53"/>
                  <a:gd name="T22" fmla="*/ 2147483647 w 56"/>
                  <a:gd name="T23" fmla="*/ 2147483647 h 53"/>
                  <a:gd name="T24" fmla="*/ 2147483647 w 56"/>
                  <a:gd name="T25" fmla="*/ 2147483647 h 53"/>
                  <a:gd name="T26" fmla="*/ 0 w 56"/>
                  <a:gd name="T27" fmla="*/ 2147483647 h 53"/>
                  <a:gd name="T28" fmla="*/ 0 w 56"/>
                  <a:gd name="T29" fmla="*/ 2147483647 h 5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" h="53">
                    <a:moveTo>
                      <a:pt x="0" y="7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7"/>
                      <a:pt x="18" y="0"/>
                      <a:pt x="32" y="0"/>
                    </a:cubicBezTo>
                    <a:cubicBezTo>
                      <a:pt x="38" y="0"/>
                      <a:pt x="56" y="2"/>
                      <a:pt x="56" y="18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7"/>
                      <a:pt x="43" y="13"/>
                      <a:pt x="40" y="11"/>
                    </a:cubicBezTo>
                    <a:cubicBezTo>
                      <a:pt x="37" y="9"/>
                      <a:pt x="33" y="8"/>
                      <a:pt x="29" y="8"/>
                    </a:cubicBezTo>
                    <a:cubicBezTo>
                      <a:pt x="20" y="8"/>
                      <a:pt x="12" y="13"/>
                      <a:pt x="12" y="2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6" name="Group 68"/>
            <p:cNvGrpSpPr>
              <a:grpSpLocks/>
            </p:cNvGrpSpPr>
            <p:nvPr userDrawn="1"/>
          </p:nvGrpSpPr>
          <p:grpSpPr bwMode="auto">
            <a:xfrm>
              <a:off x="4128" y="3106"/>
              <a:ext cx="1113" cy="234"/>
              <a:chOff x="0" y="1158"/>
              <a:chExt cx="5760" cy="1210"/>
            </a:xfrm>
          </p:grpSpPr>
          <p:sp>
            <p:nvSpPr>
              <p:cNvPr id="7" name="Freeform 69"/>
              <p:cNvSpPr>
                <a:spLocks/>
              </p:cNvSpPr>
              <p:nvPr userDrawn="1"/>
            </p:nvSpPr>
            <p:spPr bwMode="auto">
              <a:xfrm>
                <a:off x="943" y="1158"/>
                <a:ext cx="486" cy="1210"/>
              </a:xfrm>
              <a:custGeom>
                <a:avLst/>
                <a:gdLst>
                  <a:gd name="T0" fmla="*/ 2147483647 w 81"/>
                  <a:gd name="T1" fmla="*/ 2147483647 h 201"/>
                  <a:gd name="T2" fmla="*/ 2147483647 w 81"/>
                  <a:gd name="T3" fmla="*/ 2147483647 h 201"/>
                  <a:gd name="T4" fmla="*/ 2147483647 w 81"/>
                  <a:gd name="T5" fmla="*/ 2147483647 h 201"/>
                  <a:gd name="T6" fmla="*/ 2147483647 w 81"/>
                  <a:gd name="T7" fmla="*/ 2147483647 h 201"/>
                  <a:gd name="T8" fmla="*/ 2147483647 w 81"/>
                  <a:gd name="T9" fmla="*/ 2147483647 h 201"/>
                  <a:gd name="T10" fmla="*/ 2147483647 w 81"/>
                  <a:gd name="T11" fmla="*/ 2147483647 h 201"/>
                  <a:gd name="T12" fmla="*/ 2147483647 w 81"/>
                  <a:gd name="T13" fmla="*/ 2147483647 h 201"/>
                  <a:gd name="T14" fmla="*/ 2147483647 w 81"/>
                  <a:gd name="T15" fmla="*/ 0 h 201"/>
                  <a:gd name="T16" fmla="*/ 2147483647 w 81"/>
                  <a:gd name="T17" fmla="*/ 0 h 201"/>
                  <a:gd name="T18" fmla="*/ 2147483647 w 81"/>
                  <a:gd name="T19" fmla="*/ 2147483647 h 201"/>
                  <a:gd name="T20" fmla="*/ 2147483647 w 81"/>
                  <a:gd name="T21" fmla="*/ 2147483647 h 201"/>
                  <a:gd name="T22" fmla="*/ 2147483647 w 81"/>
                  <a:gd name="T23" fmla="*/ 2147483647 h 201"/>
                  <a:gd name="T24" fmla="*/ 2147483647 w 81"/>
                  <a:gd name="T25" fmla="*/ 2147483647 h 201"/>
                  <a:gd name="T26" fmla="*/ 2147483647 w 81"/>
                  <a:gd name="T27" fmla="*/ 2147483647 h 201"/>
                  <a:gd name="T28" fmla="*/ 0 w 81"/>
                  <a:gd name="T29" fmla="*/ 2147483647 h 201"/>
                  <a:gd name="T30" fmla="*/ 0 w 81"/>
                  <a:gd name="T31" fmla="*/ 2147483647 h 201"/>
                  <a:gd name="T32" fmla="*/ 2147483647 w 81"/>
                  <a:gd name="T33" fmla="*/ 2147483647 h 2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1" h="201">
                    <a:moveTo>
                      <a:pt x="81" y="201"/>
                    </a:moveTo>
                    <a:cubicBezTo>
                      <a:pt x="81" y="175"/>
                      <a:pt x="81" y="175"/>
                      <a:pt x="81" y="175"/>
                    </a:cubicBezTo>
                    <a:cubicBezTo>
                      <a:pt x="75" y="175"/>
                      <a:pt x="75" y="175"/>
                      <a:pt x="75" y="175"/>
                    </a:cubicBezTo>
                    <a:cubicBezTo>
                      <a:pt x="69" y="175"/>
                      <a:pt x="63" y="170"/>
                      <a:pt x="63" y="163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3" y="31"/>
                      <a:pt x="69" y="25"/>
                      <a:pt x="75" y="25"/>
                    </a:cubicBezTo>
                    <a:cubicBezTo>
                      <a:pt x="81" y="25"/>
                      <a:pt x="81" y="25"/>
                      <a:pt x="81" y="25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3" y="25"/>
                      <a:pt x="19" y="31"/>
                      <a:pt x="19" y="37"/>
                    </a:cubicBezTo>
                    <a:cubicBezTo>
                      <a:pt x="19" y="163"/>
                      <a:pt x="19" y="163"/>
                      <a:pt x="19" y="163"/>
                    </a:cubicBezTo>
                    <a:cubicBezTo>
                      <a:pt x="19" y="170"/>
                      <a:pt x="13" y="175"/>
                      <a:pt x="7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1" y="201"/>
                      <a:pt x="81" y="201"/>
                      <a:pt x="81" y="201"/>
                    </a:cubicBezTo>
                  </a:path>
                </a:pathLst>
              </a:cu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" name="Freeform 70"/>
              <p:cNvSpPr>
                <a:spLocks/>
              </p:cNvSpPr>
              <p:nvPr userDrawn="1"/>
            </p:nvSpPr>
            <p:spPr bwMode="auto">
              <a:xfrm>
                <a:off x="4805" y="1158"/>
                <a:ext cx="955" cy="1210"/>
              </a:xfrm>
              <a:custGeom>
                <a:avLst/>
                <a:gdLst>
                  <a:gd name="T0" fmla="*/ 2147483647 w 159"/>
                  <a:gd name="T1" fmla="*/ 0 h 201"/>
                  <a:gd name="T2" fmla="*/ 0 w 159"/>
                  <a:gd name="T3" fmla="*/ 0 h 201"/>
                  <a:gd name="T4" fmla="*/ 0 w 159"/>
                  <a:gd name="T5" fmla="*/ 2147483647 h 201"/>
                  <a:gd name="T6" fmla="*/ 2147483647 w 159"/>
                  <a:gd name="T7" fmla="*/ 2147483647 h 201"/>
                  <a:gd name="T8" fmla="*/ 2147483647 w 159"/>
                  <a:gd name="T9" fmla="*/ 2147483647 h 201"/>
                  <a:gd name="T10" fmla="*/ 2147483647 w 159"/>
                  <a:gd name="T11" fmla="*/ 2147483647 h 201"/>
                  <a:gd name="T12" fmla="*/ 2147483647 w 159"/>
                  <a:gd name="T13" fmla="*/ 2147483647 h 201"/>
                  <a:gd name="T14" fmla="*/ 0 w 159"/>
                  <a:gd name="T15" fmla="*/ 2147483647 h 201"/>
                  <a:gd name="T16" fmla="*/ 0 w 159"/>
                  <a:gd name="T17" fmla="*/ 2147483647 h 201"/>
                  <a:gd name="T18" fmla="*/ 2147483647 w 159"/>
                  <a:gd name="T19" fmla="*/ 2147483647 h 201"/>
                  <a:gd name="T20" fmla="*/ 2147483647 w 159"/>
                  <a:gd name="T21" fmla="*/ 2147483647 h 201"/>
                  <a:gd name="T22" fmla="*/ 2147483647 w 159"/>
                  <a:gd name="T23" fmla="*/ 2147483647 h 201"/>
                  <a:gd name="T24" fmla="*/ 2147483647 w 159"/>
                  <a:gd name="T25" fmla="*/ 2147483647 h 201"/>
                  <a:gd name="T26" fmla="*/ 2147483647 w 159"/>
                  <a:gd name="T27" fmla="*/ 2147483647 h 201"/>
                  <a:gd name="T28" fmla="*/ 2147483647 w 159"/>
                  <a:gd name="T29" fmla="*/ 2147483647 h 201"/>
                  <a:gd name="T30" fmla="*/ 2147483647 w 159"/>
                  <a:gd name="T31" fmla="*/ 2147483647 h 201"/>
                  <a:gd name="T32" fmla="*/ 2147483647 w 159"/>
                  <a:gd name="T33" fmla="*/ 2147483647 h 201"/>
                  <a:gd name="T34" fmla="*/ 2147483647 w 159"/>
                  <a:gd name="T35" fmla="*/ 2147483647 h 201"/>
                  <a:gd name="T36" fmla="*/ 2147483647 w 159"/>
                  <a:gd name="T37" fmla="*/ 2147483647 h 201"/>
                  <a:gd name="T38" fmla="*/ 2147483647 w 159"/>
                  <a:gd name="T39" fmla="*/ 0 h 201"/>
                  <a:gd name="T40" fmla="*/ 2147483647 w 159"/>
                  <a:gd name="T41" fmla="*/ 0 h 201"/>
                  <a:gd name="T42" fmla="*/ 2147483647 w 159"/>
                  <a:gd name="T43" fmla="*/ 2147483647 h 201"/>
                  <a:gd name="T44" fmla="*/ 2147483647 w 159"/>
                  <a:gd name="T45" fmla="*/ 2147483647 h 201"/>
                  <a:gd name="T46" fmla="*/ 2147483647 w 159"/>
                  <a:gd name="T47" fmla="*/ 2147483647 h 201"/>
                  <a:gd name="T48" fmla="*/ 2147483647 w 159"/>
                  <a:gd name="T49" fmla="*/ 2147483647 h 201"/>
                  <a:gd name="T50" fmla="*/ 2147483647 w 159"/>
                  <a:gd name="T51" fmla="*/ 0 h 20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9" h="201">
                    <a:moveTo>
                      <a:pt x="6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12" y="25"/>
                      <a:pt x="18" y="32"/>
                      <a:pt x="18" y="38"/>
                    </a:cubicBezTo>
                    <a:cubicBezTo>
                      <a:pt x="18" y="163"/>
                      <a:pt x="18" y="163"/>
                      <a:pt x="18" y="163"/>
                    </a:cubicBezTo>
                    <a:cubicBezTo>
                      <a:pt x="18" y="170"/>
                      <a:pt x="12" y="175"/>
                      <a:pt x="6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66" y="201"/>
                      <a:pt x="66" y="201"/>
                      <a:pt x="66" y="201"/>
                    </a:cubicBezTo>
                    <a:cubicBezTo>
                      <a:pt x="66" y="175"/>
                      <a:pt x="66" y="175"/>
                      <a:pt x="66" y="175"/>
                    </a:cubicBezTo>
                    <a:cubicBezTo>
                      <a:pt x="60" y="175"/>
                      <a:pt x="60" y="175"/>
                      <a:pt x="60" y="175"/>
                    </a:cubicBezTo>
                    <a:cubicBezTo>
                      <a:pt x="55" y="175"/>
                      <a:pt x="48" y="170"/>
                      <a:pt x="48" y="163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98" y="201"/>
                      <a:pt x="98" y="201"/>
                      <a:pt x="98" y="201"/>
                    </a:cubicBezTo>
                    <a:cubicBezTo>
                      <a:pt x="140" y="201"/>
                      <a:pt x="140" y="201"/>
                      <a:pt x="140" y="201"/>
                    </a:cubicBezTo>
                    <a:cubicBezTo>
                      <a:pt x="140" y="37"/>
                      <a:pt x="140" y="37"/>
                      <a:pt x="140" y="37"/>
                    </a:cubicBezTo>
                    <a:cubicBezTo>
                      <a:pt x="140" y="30"/>
                      <a:pt x="147" y="25"/>
                      <a:pt x="154" y="25"/>
                    </a:cubicBezTo>
                    <a:cubicBezTo>
                      <a:pt x="159" y="25"/>
                      <a:pt x="159" y="25"/>
                      <a:pt x="159" y="25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104" y="25"/>
                      <a:pt x="111" y="30"/>
                      <a:pt x="111" y="37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64" y="0"/>
                      <a:pt x="64" y="0"/>
                      <a:pt x="64" y="0"/>
                    </a:cubicBezTo>
                  </a:path>
                </a:pathLst>
              </a:cu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" name="Freeform 71"/>
              <p:cNvSpPr>
                <a:spLocks/>
              </p:cNvSpPr>
              <p:nvPr userDrawn="1"/>
            </p:nvSpPr>
            <p:spPr bwMode="auto">
              <a:xfrm>
                <a:off x="2859" y="1158"/>
                <a:ext cx="997" cy="1210"/>
              </a:xfrm>
              <a:custGeom>
                <a:avLst/>
                <a:gdLst>
                  <a:gd name="T0" fmla="*/ 2147483647 w 166"/>
                  <a:gd name="T1" fmla="*/ 2147483647 h 201"/>
                  <a:gd name="T2" fmla="*/ 2147483647 w 166"/>
                  <a:gd name="T3" fmla="*/ 2147483647 h 201"/>
                  <a:gd name="T4" fmla="*/ 2147483647 w 166"/>
                  <a:gd name="T5" fmla="*/ 2147483647 h 201"/>
                  <a:gd name="T6" fmla="*/ 2147483647 w 166"/>
                  <a:gd name="T7" fmla="*/ 2147483647 h 201"/>
                  <a:gd name="T8" fmla="*/ 2147483647 w 166"/>
                  <a:gd name="T9" fmla="*/ 2147483647 h 201"/>
                  <a:gd name="T10" fmla="*/ 2147483647 w 166"/>
                  <a:gd name="T11" fmla="*/ 2147483647 h 201"/>
                  <a:gd name="T12" fmla="*/ 2147483647 w 166"/>
                  <a:gd name="T13" fmla="*/ 0 h 201"/>
                  <a:gd name="T14" fmla="*/ 2147483647 w 166"/>
                  <a:gd name="T15" fmla="*/ 0 h 201"/>
                  <a:gd name="T16" fmla="*/ 2147483647 w 166"/>
                  <a:gd name="T17" fmla="*/ 2147483647 h 201"/>
                  <a:gd name="T18" fmla="*/ 2147483647 w 166"/>
                  <a:gd name="T19" fmla="*/ 2147483647 h 201"/>
                  <a:gd name="T20" fmla="*/ 2147483647 w 166"/>
                  <a:gd name="T21" fmla="*/ 2147483647 h 201"/>
                  <a:gd name="T22" fmla="*/ 2147483647 w 166"/>
                  <a:gd name="T23" fmla="*/ 2147483647 h 201"/>
                  <a:gd name="T24" fmla="*/ 2147483647 w 166"/>
                  <a:gd name="T25" fmla="*/ 2147483647 h 201"/>
                  <a:gd name="T26" fmla="*/ 2147483647 w 166"/>
                  <a:gd name="T27" fmla="*/ 2147483647 h 201"/>
                  <a:gd name="T28" fmla="*/ 2147483647 w 166"/>
                  <a:gd name="T29" fmla="*/ 2147483647 h 201"/>
                  <a:gd name="T30" fmla="*/ 2147483647 w 166"/>
                  <a:gd name="T31" fmla="*/ 2147483647 h 201"/>
                  <a:gd name="T32" fmla="*/ 2147483647 w 166"/>
                  <a:gd name="T33" fmla="*/ 0 h 201"/>
                  <a:gd name="T34" fmla="*/ 2147483647 w 166"/>
                  <a:gd name="T35" fmla="*/ 0 h 201"/>
                  <a:gd name="T36" fmla="*/ 2147483647 w 166"/>
                  <a:gd name="T37" fmla="*/ 2147483647 h 201"/>
                  <a:gd name="T38" fmla="*/ 2147483647 w 166"/>
                  <a:gd name="T39" fmla="*/ 2147483647 h 201"/>
                  <a:gd name="T40" fmla="*/ 2147483647 w 166"/>
                  <a:gd name="T41" fmla="*/ 2147483647 h 201"/>
                  <a:gd name="T42" fmla="*/ 2147483647 w 166"/>
                  <a:gd name="T43" fmla="*/ 2147483647 h 201"/>
                  <a:gd name="T44" fmla="*/ 2147483647 w 166"/>
                  <a:gd name="T45" fmla="*/ 2147483647 h 201"/>
                  <a:gd name="T46" fmla="*/ 0 w 166"/>
                  <a:gd name="T47" fmla="*/ 2147483647 h 201"/>
                  <a:gd name="T48" fmla="*/ 0 w 166"/>
                  <a:gd name="T49" fmla="*/ 2147483647 h 201"/>
                  <a:gd name="T50" fmla="*/ 2147483647 w 166"/>
                  <a:gd name="T51" fmla="*/ 2147483647 h 201"/>
                  <a:gd name="T52" fmla="*/ 2147483647 w 166"/>
                  <a:gd name="T53" fmla="*/ 2147483647 h 201"/>
                  <a:gd name="T54" fmla="*/ 2147483647 w 166"/>
                  <a:gd name="T55" fmla="*/ 2147483647 h 201"/>
                  <a:gd name="T56" fmla="*/ 2147483647 w 166"/>
                  <a:gd name="T57" fmla="*/ 2147483647 h 201"/>
                  <a:gd name="T58" fmla="*/ 2147483647 w 166"/>
                  <a:gd name="T59" fmla="*/ 2147483647 h 201"/>
                  <a:gd name="T60" fmla="*/ 2147483647 w 166"/>
                  <a:gd name="T61" fmla="*/ 2147483647 h 201"/>
                  <a:gd name="T62" fmla="*/ 2147483647 w 166"/>
                  <a:gd name="T63" fmla="*/ 2147483647 h 201"/>
                  <a:gd name="T64" fmla="*/ 2147483647 w 166"/>
                  <a:gd name="T65" fmla="*/ 2147483647 h 201"/>
                  <a:gd name="T66" fmla="*/ 2147483647 w 166"/>
                  <a:gd name="T67" fmla="*/ 2147483647 h 201"/>
                  <a:gd name="T68" fmla="*/ 2147483647 w 166"/>
                  <a:gd name="T69" fmla="*/ 2147483647 h 201"/>
                  <a:gd name="T70" fmla="*/ 2147483647 w 166"/>
                  <a:gd name="T71" fmla="*/ 2147483647 h 201"/>
                  <a:gd name="T72" fmla="*/ 2147483647 w 166"/>
                  <a:gd name="T73" fmla="*/ 2147483647 h 20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6" h="201">
                    <a:moveTo>
                      <a:pt x="164" y="175"/>
                    </a:moveTo>
                    <a:cubicBezTo>
                      <a:pt x="158" y="175"/>
                      <a:pt x="157" y="173"/>
                      <a:pt x="151" y="165"/>
                    </a:cubicBezTo>
                    <a:cubicBezTo>
                      <a:pt x="151" y="165"/>
                      <a:pt x="107" y="104"/>
                      <a:pt x="100" y="93"/>
                    </a:cubicBezTo>
                    <a:cubicBezTo>
                      <a:pt x="105" y="86"/>
                      <a:pt x="144" y="29"/>
                      <a:pt x="144" y="29"/>
                    </a:cubicBezTo>
                    <a:cubicBezTo>
                      <a:pt x="147" y="26"/>
                      <a:pt x="148" y="25"/>
                      <a:pt x="153" y="25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6" y="25"/>
                      <a:pt x="96" y="25"/>
                      <a:pt x="96" y="25"/>
                    </a:cubicBezTo>
                    <a:cubicBezTo>
                      <a:pt x="99" y="25"/>
                      <a:pt x="100" y="26"/>
                      <a:pt x="101" y="27"/>
                    </a:cubicBezTo>
                    <a:cubicBezTo>
                      <a:pt x="103" y="30"/>
                      <a:pt x="99" y="35"/>
                      <a:pt x="98" y="36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4" y="30"/>
                      <a:pt x="71" y="25"/>
                      <a:pt x="76" y="25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3" y="25"/>
                      <a:pt x="19" y="30"/>
                      <a:pt x="19" y="37"/>
                    </a:cubicBezTo>
                    <a:cubicBezTo>
                      <a:pt x="19" y="163"/>
                      <a:pt x="19" y="163"/>
                      <a:pt x="19" y="163"/>
                    </a:cubicBezTo>
                    <a:cubicBezTo>
                      <a:pt x="19" y="169"/>
                      <a:pt x="12" y="175"/>
                      <a:pt x="7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3" y="201"/>
                      <a:pt x="83" y="201"/>
                      <a:pt x="83" y="201"/>
                    </a:cubicBezTo>
                    <a:cubicBezTo>
                      <a:pt x="83" y="175"/>
                      <a:pt x="83" y="175"/>
                      <a:pt x="83" y="175"/>
                    </a:cubicBezTo>
                    <a:cubicBezTo>
                      <a:pt x="77" y="175"/>
                      <a:pt x="77" y="175"/>
                      <a:pt x="77" y="175"/>
                    </a:cubicBezTo>
                    <a:cubicBezTo>
                      <a:pt x="71" y="175"/>
                      <a:pt x="64" y="170"/>
                      <a:pt x="64" y="163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7" y="111"/>
                      <a:pt x="104" y="166"/>
                      <a:pt x="104" y="166"/>
                    </a:cubicBezTo>
                    <a:cubicBezTo>
                      <a:pt x="108" y="175"/>
                      <a:pt x="101" y="175"/>
                      <a:pt x="98" y="175"/>
                    </a:cubicBezTo>
                    <a:cubicBezTo>
                      <a:pt x="94" y="175"/>
                      <a:pt x="94" y="175"/>
                      <a:pt x="94" y="175"/>
                    </a:cubicBezTo>
                    <a:cubicBezTo>
                      <a:pt x="93" y="201"/>
                      <a:pt x="93" y="201"/>
                      <a:pt x="93" y="201"/>
                    </a:cubicBezTo>
                    <a:cubicBezTo>
                      <a:pt x="166" y="201"/>
                      <a:pt x="166" y="201"/>
                      <a:pt x="166" y="201"/>
                    </a:cubicBezTo>
                    <a:cubicBezTo>
                      <a:pt x="166" y="175"/>
                      <a:pt x="166" y="175"/>
                      <a:pt x="166" y="175"/>
                    </a:cubicBezTo>
                    <a:cubicBezTo>
                      <a:pt x="164" y="175"/>
                      <a:pt x="164" y="175"/>
                      <a:pt x="164" y="175"/>
                    </a:cubicBezTo>
                  </a:path>
                </a:pathLst>
              </a:cu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" name="Freeform 72"/>
              <p:cNvSpPr>
                <a:spLocks/>
              </p:cNvSpPr>
              <p:nvPr userDrawn="1"/>
            </p:nvSpPr>
            <p:spPr bwMode="auto">
              <a:xfrm>
                <a:off x="3916" y="1158"/>
                <a:ext cx="805" cy="1210"/>
              </a:xfrm>
              <a:custGeom>
                <a:avLst/>
                <a:gdLst>
                  <a:gd name="T0" fmla="*/ 0 w 134"/>
                  <a:gd name="T1" fmla="*/ 2147483647 h 201"/>
                  <a:gd name="T2" fmla="*/ 2147483647 w 134"/>
                  <a:gd name="T3" fmla="*/ 2147483647 h 201"/>
                  <a:gd name="T4" fmla="*/ 2147483647 w 134"/>
                  <a:gd name="T5" fmla="*/ 2147483647 h 201"/>
                  <a:gd name="T6" fmla="*/ 2147483647 w 134"/>
                  <a:gd name="T7" fmla="*/ 2147483647 h 201"/>
                  <a:gd name="T8" fmla="*/ 2147483647 w 134"/>
                  <a:gd name="T9" fmla="*/ 2147483647 h 201"/>
                  <a:gd name="T10" fmla="*/ 2147483647 w 134"/>
                  <a:gd name="T11" fmla="*/ 2147483647 h 201"/>
                  <a:gd name="T12" fmla="*/ 2147483647 w 134"/>
                  <a:gd name="T13" fmla="*/ 2147483647 h 201"/>
                  <a:gd name="T14" fmla="*/ 2147483647 w 134"/>
                  <a:gd name="T15" fmla="*/ 2147483647 h 201"/>
                  <a:gd name="T16" fmla="*/ 2147483647 w 134"/>
                  <a:gd name="T17" fmla="*/ 2147483647 h 201"/>
                  <a:gd name="T18" fmla="*/ 2147483647 w 134"/>
                  <a:gd name="T19" fmla="*/ 2147483647 h 201"/>
                  <a:gd name="T20" fmla="*/ 2147483647 w 134"/>
                  <a:gd name="T21" fmla="*/ 2147483647 h 201"/>
                  <a:gd name="T22" fmla="*/ 2147483647 w 134"/>
                  <a:gd name="T23" fmla="*/ 2147483647 h 201"/>
                  <a:gd name="T24" fmla="*/ 2147483647 w 134"/>
                  <a:gd name="T25" fmla="*/ 2147483647 h 201"/>
                  <a:gd name="T26" fmla="*/ 2147483647 w 134"/>
                  <a:gd name="T27" fmla="*/ 2147483647 h 201"/>
                  <a:gd name="T28" fmla="*/ 2147483647 w 134"/>
                  <a:gd name="T29" fmla="*/ 2147483647 h 201"/>
                  <a:gd name="T30" fmla="*/ 2147483647 w 134"/>
                  <a:gd name="T31" fmla="*/ 2147483647 h 201"/>
                  <a:gd name="T32" fmla="*/ 2147483647 w 134"/>
                  <a:gd name="T33" fmla="*/ 2147483647 h 201"/>
                  <a:gd name="T34" fmla="*/ 2147483647 w 134"/>
                  <a:gd name="T35" fmla="*/ 2147483647 h 201"/>
                  <a:gd name="T36" fmla="*/ 2147483647 w 134"/>
                  <a:gd name="T37" fmla="*/ 2147483647 h 201"/>
                  <a:gd name="T38" fmla="*/ 2147483647 w 134"/>
                  <a:gd name="T39" fmla="*/ 2147483647 h 201"/>
                  <a:gd name="T40" fmla="*/ 2147483647 w 134"/>
                  <a:gd name="T41" fmla="*/ 2147483647 h 201"/>
                  <a:gd name="T42" fmla="*/ 2147483647 w 134"/>
                  <a:gd name="T43" fmla="*/ 2147483647 h 201"/>
                  <a:gd name="T44" fmla="*/ 2147483647 w 134"/>
                  <a:gd name="T45" fmla="*/ 0 h 201"/>
                  <a:gd name="T46" fmla="*/ 0 w 134"/>
                  <a:gd name="T47" fmla="*/ 0 h 201"/>
                  <a:gd name="T48" fmla="*/ 0 w 134"/>
                  <a:gd name="T49" fmla="*/ 2147483647 h 201"/>
                  <a:gd name="T50" fmla="*/ 2147483647 w 134"/>
                  <a:gd name="T51" fmla="*/ 2147483647 h 201"/>
                  <a:gd name="T52" fmla="*/ 2147483647 w 134"/>
                  <a:gd name="T53" fmla="*/ 2147483647 h 201"/>
                  <a:gd name="T54" fmla="*/ 2147483647 w 134"/>
                  <a:gd name="T55" fmla="*/ 2147483647 h 201"/>
                  <a:gd name="T56" fmla="*/ 2147483647 w 134"/>
                  <a:gd name="T57" fmla="*/ 2147483647 h 201"/>
                  <a:gd name="T58" fmla="*/ 0 w 134"/>
                  <a:gd name="T59" fmla="*/ 2147483647 h 201"/>
                  <a:gd name="T60" fmla="*/ 0 w 134"/>
                  <a:gd name="T61" fmla="*/ 2147483647 h 20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34" h="201">
                    <a:moveTo>
                      <a:pt x="0" y="201"/>
                    </a:moveTo>
                    <a:cubicBezTo>
                      <a:pt x="134" y="201"/>
                      <a:pt x="134" y="201"/>
                      <a:pt x="134" y="201"/>
                    </a:cubicBezTo>
                    <a:cubicBezTo>
                      <a:pt x="134" y="150"/>
                      <a:pt x="134" y="150"/>
                      <a:pt x="134" y="150"/>
                    </a:cubicBezTo>
                    <a:cubicBezTo>
                      <a:pt x="112" y="150"/>
                      <a:pt x="112" y="150"/>
                      <a:pt x="112" y="150"/>
                    </a:cubicBezTo>
                    <a:cubicBezTo>
                      <a:pt x="112" y="163"/>
                      <a:pt x="112" y="163"/>
                      <a:pt x="112" y="163"/>
                    </a:cubicBezTo>
                    <a:cubicBezTo>
                      <a:pt x="112" y="170"/>
                      <a:pt x="105" y="175"/>
                      <a:pt x="100" y="17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78" y="108"/>
                      <a:pt x="78" y="108"/>
                      <a:pt x="78" y="108"/>
                    </a:cubicBezTo>
                    <a:cubicBezTo>
                      <a:pt x="84" y="108"/>
                      <a:pt x="90" y="115"/>
                      <a:pt x="90" y="120"/>
                    </a:cubicBezTo>
                    <a:cubicBezTo>
                      <a:pt x="90" y="128"/>
                      <a:pt x="90" y="128"/>
                      <a:pt x="90" y="128"/>
                    </a:cubicBez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73"/>
                      <a:pt x="90" y="73"/>
                      <a:pt x="90" y="73"/>
                    </a:cubicBezTo>
                    <a:cubicBezTo>
                      <a:pt x="90" y="80"/>
                      <a:pt x="85" y="85"/>
                      <a:pt x="78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103" y="25"/>
                      <a:pt x="110" y="30"/>
                      <a:pt x="110" y="37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32" y="50"/>
                      <a:pt x="132" y="50"/>
                      <a:pt x="132" y="5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2" y="25"/>
                      <a:pt x="19" y="30"/>
                      <a:pt x="19" y="37"/>
                    </a:cubicBezTo>
                    <a:cubicBezTo>
                      <a:pt x="19" y="163"/>
                      <a:pt x="19" y="163"/>
                      <a:pt x="19" y="163"/>
                    </a:cubicBezTo>
                    <a:cubicBezTo>
                      <a:pt x="19" y="169"/>
                      <a:pt x="12" y="175"/>
                      <a:pt x="6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201"/>
                      <a:pt x="0" y="201"/>
                      <a:pt x="0" y="201"/>
                    </a:cubicBezTo>
                  </a:path>
                </a:pathLst>
              </a:cu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" name="Freeform 73"/>
              <p:cNvSpPr>
                <a:spLocks/>
              </p:cNvSpPr>
              <p:nvPr userDrawn="1"/>
            </p:nvSpPr>
            <p:spPr bwMode="auto">
              <a:xfrm>
                <a:off x="0" y="1158"/>
                <a:ext cx="841" cy="1210"/>
              </a:xfrm>
              <a:custGeom>
                <a:avLst/>
                <a:gdLst>
                  <a:gd name="T0" fmla="*/ 2147483647 w 140"/>
                  <a:gd name="T1" fmla="*/ 2147483647 h 201"/>
                  <a:gd name="T2" fmla="*/ 2147483647 w 140"/>
                  <a:gd name="T3" fmla="*/ 2147483647 h 201"/>
                  <a:gd name="T4" fmla="*/ 2147483647 w 140"/>
                  <a:gd name="T5" fmla="*/ 2147483647 h 201"/>
                  <a:gd name="T6" fmla="*/ 2147483647 w 140"/>
                  <a:gd name="T7" fmla="*/ 2147483647 h 201"/>
                  <a:gd name="T8" fmla="*/ 2147483647 w 140"/>
                  <a:gd name="T9" fmla="*/ 2147483647 h 201"/>
                  <a:gd name="T10" fmla="*/ 2147483647 w 140"/>
                  <a:gd name="T11" fmla="*/ 2147483647 h 201"/>
                  <a:gd name="T12" fmla="*/ 2147483647 w 140"/>
                  <a:gd name="T13" fmla="*/ 2147483647 h 201"/>
                  <a:gd name="T14" fmla="*/ 2147483647 w 140"/>
                  <a:gd name="T15" fmla="*/ 2147483647 h 201"/>
                  <a:gd name="T16" fmla="*/ 2147483647 w 140"/>
                  <a:gd name="T17" fmla="*/ 2147483647 h 201"/>
                  <a:gd name="T18" fmla="*/ 2147483647 w 140"/>
                  <a:gd name="T19" fmla="*/ 0 h 201"/>
                  <a:gd name="T20" fmla="*/ 0 w 140"/>
                  <a:gd name="T21" fmla="*/ 0 h 201"/>
                  <a:gd name="T22" fmla="*/ 0 w 140"/>
                  <a:gd name="T23" fmla="*/ 2147483647 h 201"/>
                  <a:gd name="T24" fmla="*/ 2147483647 w 140"/>
                  <a:gd name="T25" fmla="*/ 2147483647 h 201"/>
                  <a:gd name="T26" fmla="*/ 2147483647 w 140"/>
                  <a:gd name="T27" fmla="*/ 2147483647 h 201"/>
                  <a:gd name="T28" fmla="*/ 2147483647 w 140"/>
                  <a:gd name="T29" fmla="*/ 2147483647 h 201"/>
                  <a:gd name="T30" fmla="*/ 2147483647 w 140"/>
                  <a:gd name="T31" fmla="*/ 2147483647 h 201"/>
                  <a:gd name="T32" fmla="*/ 2147483647 w 140"/>
                  <a:gd name="T33" fmla="*/ 2147483647 h 201"/>
                  <a:gd name="T34" fmla="*/ 2147483647 w 140"/>
                  <a:gd name="T35" fmla="*/ 2147483647 h 201"/>
                  <a:gd name="T36" fmla="*/ 2147483647 w 140"/>
                  <a:gd name="T37" fmla="*/ 2147483647 h 201"/>
                  <a:gd name="T38" fmla="*/ 2147483647 w 140"/>
                  <a:gd name="T39" fmla="*/ 2147483647 h 201"/>
                  <a:gd name="T40" fmla="*/ 2147483647 w 140"/>
                  <a:gd name="T41" fmla="*/ 2147483647 h 20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0" h="201">
                    <a:moveTo>
                      <a:pt x="111" y="201"/>
                    </a:moveTo>
                    <a:cubicBezTo>
                      <a:pt x="111" y="175"/>
                      <a:pt x="111" y="175"/>
                      <a:pt x="111" y="175"/>
                    </a:cubicBezTo>
                    <a:cubicBezTo>
                      <a:pt x="103" y="175"/>
                      <a:pt x="103" y="175"/>
                      <a:pt x="103" y="175"/>
                    </a:cubicBezTo>
                    <a:cubicBezTo>
                      <a:pt x="96" y="175"/>
                      <a:pt x="91" y="169"/>
                      <a:pt x="91" y="16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9" y="25"/>
                      <a:pt x="109" y="25"/>
                      <a:pt x="109" y="25"/>
                    </a:cubicBezTo>
                    <a:cubicBezTo>
                      <a:pt x="115" y="25"/>
                      <a:pt x="121" y="30"/>
                      <a:pt x="121" y="37"/>
                    </a:cubicBezTo>
                    <a:cubicBezTo>
                      <a:pt x="121" y="55"/>
                      <a:pt x="121" y="55"/>
                      <a:pt x="121" y="55"/>
                    </a:cubicBezTo>
                    <a:cubicBezTo>
                      <a:pt x="140" y="55"/>
                      <a:pt x="140" y="55"/>
                      <a:pt x="140" y="55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0"/>
                      <a:pt x="25" y="25"/>
                      <a:pt x="32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163"/>
                      <a:pt x="50" y="163"/>
                      <a:pt x="50" y="163"/>
                    </a:cubicBezTo>
                    <a:cubicBezTo>
                      <a:pt x="50" y="170"/>
                      <a:pt x="45" y="175"/>
                      <a:pt x="38" y="175"/>
                    </a:cubicBezTo>
                    <a:cubicBezTo>
                      <a:pt x="29" y="175"/>
                      <a:pt x="29" y="175"/>
                      <a:pt x="29" y="175"/>
                    </a:cubicBezTo>
                    <a:cubicBezTo>
                      <a:pt x="29" y="201"/>
                      <a:pt x="29" y="201"/>
                      <a:pt x="29" y="201"/>
                    </a:cubicBezTo>
                    <a:cubicBezTo>
                      <a:pt x="111" y="201"/>
                      <a:pt x="111" y="201"/>
                      <a:pt x="111" y="201"/>
                    </a:cubicBezTo>
                  </a:path>
                </a:pathLst>
              </a:cu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" name="Freeform 74"/>
              <p:cNvSpPr>
                <a:spLocks/>
              </p:cNvSpPr>
              <p:nvPr userDrawn="1"/>
            </p:nvSpPr>
            <p:spPr bwMode="auto">
              <a:xfrm>
                <a:off x="1544" y="1158"/>
                <a:ext cx="1201" cy="1210"/>
              </a:xfrm>
              <a:custGeom>
                <a:avLst/>
                <a:gdLst>
                  <a:gd name="T0" fmla="*/ 2147483647 w 200"/>
                  <a:gd name="T1" fmla="*/ 2147483647 h 201"/>
                  <a:gd name="T2" fmla="*/ 2147483647 w 200"/>
                  <a:gd name="T3" fmla="*/ 2147483647 h 201"/>
                  <a:gd name="T4" fmla="*/ 0 w 200"/>
                  <a:gd name="T5" fmla="*/ 2147483647 h 201"/>
                  <a:gd name="T6" fmla="*/ 0 w 200"/>
                  <a:gd name="T7" fmla="*/ 0 h 201"/>
                  <a:gd name="T8" fmla="*/ 2147483647 w 200"/>
                  <a:gd name="T9" fmla="*/ 0 h 201"/>
                  <a:gd name="T10" fmla="*/ 2147483647 w 200"/>
                  <a:gd name="T11" fmla="*/ 2147483647 h 201"/>
                  <a:gd name="T12" fmla="*/ 2147483647 w 200"/>
                  <a:gd name="T13" fmla="*/ 0 h 201"/>
                  <a:gd name="T14" fmla="*/ 2147483647 w 200"/>
                  <a:gd name="T15" fmla="*/ 0 h 201"/>
                  <a:gd name="T16" fmla="*/ 2147483647 w 200"/>
                  <a:gd name="T17" fmla="*/ 2147483647 h 201"/>
                  <a:gd name="T18" fmla="*/ 2147483647 w 200"/>
                  <a:gd name="T19" fmla="*/ 2147483647 h 201"/>
                  <a:gd name="T20" fmla="*/ 2147483647 w 200"/>
                  <a:gd name="T21" fmla="*/ 2147483647 h 201"/>
                  <a:gd name="T22" fmla="*/ 2147483647 w 200"/>
                  <a:gd name="T23" fmla="*/ 2147483647 h 201"/>
                  <a:gd name="T24" fmla="*/ 2147483647 w 200"/>
                  <a:gd name="T25" fmla="*/ 2147483647 h 201"/>
                  <a:gd name="T26" fmla="*/ 2147483647 w 200"/>
                  <a:gd name="T27" fmla="*/ 2147483647 h 201"/>
                  <a:gd name="T28" fmla="*/ 2147483647 w 200"/>
                  <a:gd name="T29" fmla="*/ 2147483647 h 201"/>
                  <a:gd name="T30" fmla="*/ 2147483647 w 200"/>
                  <a:gd name="T31" fmla="*/ 2147483647 h 201"/>
                  <a:gd name="T32" fmla="*/ 2147483647 w 200"/>
                  <a:gd name="T33" fmla="*/ 2147483647 h 201"/>
                  <a:gd name="T34" fmla="*/ 2147483647 w 200"/>
                  <a:gd name="T35" fmla="*/ 2147483647 h 201"/>
                  <a:gd name="T36" fmla="*/ 2147483647 w 200"/>
                  <a:gd name="T37" fmla="*/ 2147483647 h 201"/>
                  <a:gd name="T38" fmla="*/ 2147483647 w 200"/>
                  <a:gd name="T39" fmla="*/ 2147483647 h 201"/>
                  <a:gd name="T40" fmla="*/ 2147483647 w 200"/>
                  <a:gd name="T41" fmla="*/ 2147483647 h 201"/>
                  <a:gd name="T42" fmla="*/ 2147483647 w 200"/>
                  <a:gd name="T43" fmla="*/ 2147483647 h 201"/>
                  <a:gd name="T44" fmla="*/ 2147483647 w 200"/>
                  <a:gd name="T45" fmla="*/ 2147483647 h 201"/>
                  <a:gd name="T46" fmla="*/ 2147483647 w 200"/>
                  <a:gd name="T47" fmla="*/ 2147483647 h 201"/>
                  <a:gd name="T48" fmla="*/ 2147483647 w 200"/>
                  <a:gd name="T49" fmla="*/ 2147483647 h 201"/>
                  <a:gd name="T50" fmla="*/ 2147483647 w 200"/>
                  <a:gd name="T51" fmla="*/ 2147483647 h 201"/>
                  <a:gd name="T52" fmla="*/ 2147483647 w 200"/>
                  <a:gd name="T53" fmla="*/ 2147483647 h 201"/>
                  <a:gd name="T54" fmla="*/ 0 w 200"/>
                  <a:gd name="T55" fmla="*/ 2147483647 h 201"/>
                  <a:gd name="T56" fmla="*/ 0 w 200"/>
                  <a:gd name="T57" fmla="*/ 2147483647 h 201"/>
                  <a:gd name="T58" fmla="*/ 2147483647 w 200"/>
                  <a:gd name="T59" fmla="*/ 2147483647 h 201"/>
                  <a:gd name="T60" fmla="*/ 2147483647 w 200"/>
                  <a:gd name="T61" fmla="*/ 2147483647 h 201"/>
                  <a:gd name="T62" fmla="*/ 2147483647 w 200"/>
                  <a:gd name="T63" fmla="*/ 2147483647 h 2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00" h="201">
                    <a:moveTo>
                      <a:pt x="19" y="37"/>
                    </a:moveTo>
                    <a:cubicBezTo>
                      <a:pt x="19" y="30"/>
                      <a:pt x="12" y="25"/>
                      <a:pt x="7" y="25"/>
                    </a:cubicBezTo>
                    <a:cubicBezTo>
                      <a:pt x="1" y="25"/>
                      <a:pt x="0" y="25"/>
                      <a:pt x="0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25"/>
                      <a:pt x="200" y="25"/>
                      <a:pt x="200" y="25"/>
                    </a:cubicBezTo>
                    <a:cubicBezTo>
                      <a:pt x="194" y="25"/>
                      <a:pt x="194" y="25"/>
                      <a:pt x="194" y="25"/>
                    </a:cubicBezTo>
                    <a:cubicBezTo>
                      <a:pt x="189" y="25"/>
                      <a:pt x="182" y="30"/>
                      <a:pt x="182" y="37"/>
                    </a:cubicBezTo>
                    <a:cubicBezTo>
                      <a:pt x="182" y="163"/>
                      <a:pt x="182" y="163"/>
                      <a:pt x="182" y="163"/>
                    </a:cubicBezTo>
                    <a:cubicBezTo>
                      <a:pt x="182" y="170"/>
                      <a:pt x="188" y="175"/>
                      <a:pt x="194" y="175"/>
                    </a:cubicBezTo>
                    <a:cubicBezTo>
                      <a:pt x="200" y="175"/>
                      <a:pt x="200" y="175"/>
                      <a:pt x="200" y="175"/>
                    </a:cubicBezTo>
                    <a:cubicBezTo>
                      <a:pt x="200" y="201"/>
                      <a:pt x="200" y="201"/>
                      <a:pt x="200" y="201"/>
                    </a:cubicBezTo>
                    <a:cubicBezTo>
                      <a:pt x="127" y="201"/>
                      <a:pt x="127" y="201"/>
                      <a:pt x="127" y="201"/>
                    </a:cubicBezTo>
                    <a:cubicBezTo>
                      <a:pt x="127" y="175"/>
                      <a:pt x="127" y="175"/>
                      <a:pt x="127" y="175"/>
                    </a:cubicBezTo>
                    <a:cubicBezTo>
                      <a:pt x="131" y="175"/>
                      <a:pt x="131" y="175"/>
                      <a:pt x="131" y="175"/>
                    </a:cubicBezTo>
                    <a:cubicBezTo>
                      <a:pt x="136" y="175"/>
                      <a:pt x="140" y="170"/>
                      <a:pt x="140" y="163"/>
                    </a:cubicBezTo>
                    <a:cubicBezTo>
                      <a:pt x="141" y="73"/>
                      <a:pt x="141" y="73"/>
                      <a:pt x="141" y="73"/>
                    </a:cubicBezTo>
                    <a:cubicBezTo>
                      <a:pt x="103" y="201"/>
                      <a:pt x="103" y="201"/>
                      <a:pt x="103" y="201"/>
                    </a:cubicBezTo>
                    <a:cubicBezTo>
                      <a:pt x="84" y="201"/>
                      <a:pt x="84" y="201"/>
                      <a:pt x="84" y="201"/>
                    </a:cubicBezTo>
                    <a:cubicBezTo>
                      <a:pt x="48" y="74"/>
                      <a:pt x="48" y="74"/>
                      <a:pt x="48" y="74"/>
                    </a:cubicBezTo>
                    <a:cubicBezTo>
                      <a:pt x="48" y="163"/>
                      <a:pt x="48" y="163"/>
                      <a:pt x="48" y="163"/>
                    </a:cubicBezTo>
                    <a:cubicBezTo>
                      <a:pt x="48" y="170"/>
                      <a:pt x="52" y="175"/>
                      <a:pt x="58" y="175"/>
                    </a:cubicBezTo>
                    <a:cubicBezTo>
                      <a:pt x="62" y="175"/>
                      <a:pt x="62" y="175"/>
                      <a:pt x="62" y="175"/>
                    </a:cubicBezTo>
                    <a:cubicBezTo>
                      <a:pt x="62" y="201"/>
                      <a:pt x="62" y="201"/>
                      <a:pt x="62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6" y="175"/>
                      <a:pt x="6" y="175"/>
                      <a:pt x="6" y="175"/>
                    </a:cubicBezTo>
                    <a:cubicBezTo>
                      <a:pt x="12" y="175"/>
                      <a:pt x="19" y="170"/>
                      <a:pt x="19" y="163"/>
                    </a:cubicBezTo>
                    <a:cubicBezTo>
                      <a:pt x="19" y="163"/>
                      <a:pt x="19" y="44"/>
                      <a:pt x="19" y="37"/>
                    </a:cubicBezTo>
                  </a:path>
                </a:pathLst>
              </a:cu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2389" y="1641601"/>
            <a:ext cx="8985211" cy="97632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000090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2389" y="2617921"/>
            <a:ext cx="8985211" cy="56052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rgbClr val="000090"/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409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5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3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8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5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0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8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34D6214-7D8B-2743-A9A7-4FCFD59C7A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8CB1-FC6E-084C-A414-971A50C4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6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9175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68CB1-FC6E-084C-A414-971A50C474F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0527" y="6215068"/>
            <a:ext cx="1063866" cy="5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"/>
            <a:ext cx="418765" cy="723691"/>
          </a:xfrm>
          <a:prstGeom prst="rect">
            <a:avLst/>
          </a:prstGeom>
          <a:solidFill>
            <a:srgbClr val="1698E4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-6182" y="734905"/>
            <a:ext cx="424948" cy="4399203"/>
          </a:xfrm>
          <a:prstGeom prst="rect">
            <a:avLst/>
          </a:prstGeom>
          <a:solidFill>
            <a:srgbClr val="7DBF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6184" y="5134108"/>
            <a:ext cx="424949" cy="1723897"/>
          </a:xfrm>
          <a:prstGeom prst="rect">
            <a:avLst/>
          </a:prstGeom>
          <a:solidFill>
            <a:srgbClr val="1698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9934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85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eball@uakron.ed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7"/>
          <p:cNvSpPr>
            <a:spLocks noGrp="1"/>
          </p:cNvSpPr>
          <p:nvPr>
            <p:ph idx="1"/>
          </p:nvPr>
        </p:nvSpPr>
        <p:spPr>
          <a:xfrm>
            <a:off x="997526" y="4542559"/>
            <a:ext cx="10529455" cy="13541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How I-Corps helps us commercialize technology</a:t>
            </a:r>
            <a:endParaRPr lang="en-US" altLang="en-US" sz="3600" b="1" i="1" dirty="0"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825" y="1182397"/>
            <a:ext cx="6408738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80532" y="6348412"/>
            <a:ext cx="2133600" cy="365125"/>
          </a:xfrm>
        </p:spPr>
        <p:txBody>
          <a:bodyPr/>
          <a:lstStyle/>
          <a:p>
            <a:pPr>
              <a:defRPr/>
            </a:pPr>
            <a:fld id="{B33C24B8-D4FA-45D8-A0B2-11FC9F7F6B5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3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43212"/>
          </a:xfrm>
        </p:spPr>
        <p:txBody>
          <a:bodyPr>
            <a:normAutofit/>
          </a:bodyPr>
          <a:lstStyle/>
          <a:p>
            <a:r>
              <a:rPr lang="en-US" dirty="0"/>
              <a:t>How to do customer discovery</a:t>
            </a:r>
            <a:br>
              <a:rPr lang="en-US" dirty="0"/>
            </a:br>
            <a:r>
              <a:rPr lang="en-US" dirty="0"/>
              <a:t>(aka the I-Corps method)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032001"/>
            <a:ext cx="10984375" cy="806689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b="1" dirty="0"/>
              <a:t>Goal: </a:t>
            </a:r>
            <a:r>
              <a:rPr lang="en-US" b="1" i="1" dirty="0"/>
              <a:t>transform assumptions into facts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8CF5-203E-5F4E-8154-33C861AB506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8543" y="2838690"/>
            <a:ext cx="5477511" cy="375336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sz="3500" dirty="0">
                <a:latin typeface="Calibri"/>
                <a:cs typeface="Calibri"/>
              </a:rPr>
              <a:t>Hypothesize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solidFill>
                  <a:srgbClr val="FF0000"/>
                </a:solidFill>
                <a:latin typeface="Calibri"/>
                <a:cs typeface="Calibri"/>
              </a:rPr>
              <a:t>Test – Interviews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Assess &amp; Analyze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Adjust &amp; Pivot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Curved Up Arrow 6"/>
          <p:cNvSpPr/>
          <p:nvPr/>
        </p:nvSpPr>
        <p:spPr>
          <a:xfrm rot="16200000">
            <a:off x="6674019" y="3475112"/>
            <a:ext cx="3410906" cy="213806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665663" y="2996280"/>
            <a:ext cx="972879" cy="32533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8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BE4DC-73E8-C64C-8E04-CEE6BA39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EE20-3474-B946-ABED-D43BDC8FA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97C94-6BD7-CA47-876D-6CF94CA11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4"/>
            <a:ext cx="4464044" cy="281939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1278753-85FA-6149-AFC4-8917140A12B6}"/>
              </a:ext>
            </a:extLst>
          </p:cNvPr>
          <p:cNvGrpSpPr/>
          <p:nvPr/>
        </p:nvGrpSpPr>
        <p:grpSpPr>
          <a:xfrm>
            <a:off x="812796" y="3535524"/>
            <a:ext cx="10603582" cy="3291840"/>
            <a:chOff x="812796" y="3535524"/>
            <a:chExt cx="10603582" cy="32918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70264C-B54A-3747-AAA1-85720F959ECC}"/>
                </a:ext>
              </a:extLst>
            </p:cNvPr>
            <p:cNvGrpSpPr/>
            <p:nvPr/>
          </p:nvGrpSpPr>
          <p:grpSpPr>
            <a:xfrm>
              <a:off x="812796" y="3535524"/>
              <a:ext cx="10603582" cy="3291840"/>
              <a:chOff x="812796" y="3535524"/>
              <a:chExt cx="10603582" cy="329184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4761932-7C5F-114E-AA81-01579231A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2796" y="3535524"/>
                <a:ext cx="1968649" cy="32918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171A27-5CED-BF49-A5C1-F3BDA0565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6020" y="3535524"/>
                <a:ext cx="2017644" cy="32004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60BAB0E-7ACF-E141-A0E5-B34C56450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3664" y="3535524"/>
                <a:ext cx="2416629" cy="32004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50D7FAE-80F7-4A44-A742-A6B3C2238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20662" y="3611668"/>
                <a:ext cx="2595716" cy="30175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21FA661-7C36-6141-82D0-9AFC5E99B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70101" y="3550768"/>
                <a:ext cx="1895383" cy="320040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55B79-0C29-3C42-AB5E-7EABB75C2375}"/>
                </a:ext>
              </a:extLst>
            </p:cNvPr>
            <p:cNvSpPr txBox="1"/>
            <p:nvPr/>
          </p:nvSpPr>
          <p:spPr>
            <a:xfrm>
              <a:off x="2270772" y="4922691"/>
              <a:ext cx="1073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-Pain!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F47DFD-4E4E-B34A-AF68-2321B24A8D6C}"/>
                </a:ext>
              </a:extLst>
            </p:cNvPr>
            <p:cNvSpPr txBox="1"/>
            <p:nvPr/>
          </p:nvSpPr>
          <p:spPr>
            <a:xfrm>
              <a:off x="4024916" y="4596615"/>
              <a:ext cx="15217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-Dressing changes!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723C21-22F8-7C4B-A996-92CFCBEAF94C}"/>
                </a:ext>
              </a:extLst>
            </p:cNvPr>
            <p:cNvSpPr txBox="1"/>
            <p:nvPr/>
          </p:nvSpPr>
          <p:spPr>
            <a:xfrm>
              <a:off x="6105395" y="4601248"/>
              <a:ext cx="14536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-Healing time!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B279BE-8959-0D45-9F44-4F64AEE56A32}"/>
                </a:ext>
              </a:extLst>
            </p:cNvPr>
            <p:cNvSpPr txBox="1"/>
            <p:nvPr/>
          </p:nvSpPr>
          <p:spPr>
            <a:xfrm>
              <a:off x="8389881" y="4767781"/>
              <a:ext cx="1521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-Nothing.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63C644-60F3-6340-B48F-BB23C6C98C32}"/>
                </a:ext>
              </a:extLst>
            </p:cNvPr>
            <p:cNvSpPr txBox="1"/>
            <p:nvPr/>
          </p:nvSpPr>
          <p:spPr>
            <a:xfrm>
              <a:off x="10224957" y="4734132"/>
              <a:ext cx="1073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-Cost!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A6D6B4-3724-B549-9D3C-EB360559A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906" y="1600204"/>
            <a:ext cx="11382577" cy="46248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B5A9AB-085C-1043-87AE-EFDAD3461EFC}"/>
              </a:ext>
            </a:extLst>
          </p:cNvPr>
          <p:cNvSpPr/>
          <p:nvPr/>
        </p:nvSpPr>
        <p:spPr>
          <a:xfrm>
            <a:off x="801566" y="2204460"/>
            <a:ext cx="10972799" cy="34163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I-Corps really opened my eyes to a lot of different opportunities. It put me in front of potential customers, stakeholders, and even potential investors in some cases. From that perspective, it really changed my mindset in a lot of areas. </a:t>
            </a:r>
          </a:p>
          <a:p>
            <a:pPr algn="r"/>
            <a:r>
              <a:rPr lang="en-US" sz="3600" dirty="0">
                <a:latin typeface="Helvetica" pitchFamily="2" charset="0"/>
              </a:rPr>
              <a:t>– Isaiah Kaiser, UA Ph.D. student</a:t>
            </a:r>
          </a:p>
        </p:txBody>
      </p:sp>
    </p:spTree>
    <p:extLst>
      <p:ext uri="{BB962C8B-B14F-4D97-AF65-F5344CB8AC3E}">
        <p14:creationId xmlns:p14="http://schemas.microsoft.com/office/powerpoint/2010/main" val="396702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43212"/>
          </a:xfrm>
        </p:spPr>
        <p:txBody>
          <a:bodyPr>
            <a:normAutofit/>
          </a:bodyPr>
          <a:lstStyle/>
          <a:p>
            <a:r>
              <a:rPr lang="en-US" dirty="0"/>
              <a:t>How to do customer discovery</a:t>
            </a:r>
            <a:br>
              <a:rPr lang="en-US" dirty="0"/>
            </a:br>
            <a:r>
              <a:rPr lang="en-US" dirty="0"/>
              <a:t>(aka the I-Corps method)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032001"/>
            <a:ext cx="10984375" cy="806689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b="1" dirty="0"/>
              <a:t>Goal: </a:t>
            </a:r>
            <a:r>
              <a:rPr lang="en-US" b="1" i="1" dirty="0"/>
              <a:t>transform assumptions into facts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8CF5-203E-5F4E-8154-33C861AB506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8543" y="2838690"/>
            <a:ext cx="5477511" cy="375336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sz="3500" dirty="0">
                <a:latin typeface="Calibri"/>
                <a:cs typeface="Calibri"/>
              </a:rPr>
              <a:t>Hypothesize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Test – Interviews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Assess &amp; Analyze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solidFill>
                  <a:srgbClr val="FF0000"/>
                </a:solidFill>
                <a:latin typeface="Calibri"/>
                <a:cs typeface="Calibri"/>
              </a:rPr>
              <a:t>Adjust &amp; Pivot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Curved Up Arrow 6"/>
          <p:cNvSpPr/>
          <p:nvPr/>
        </p:nvSpPr>
        <p:spPr>
          <a:xfrm rot="16200000">
            <a:off x="6674019" y="3475112"/>
            <a:ext cx="3410906" cy="213806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665663" y="2996280"/>
            <a:ext cx="972879" cy="32533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48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6802-5E58-6B4C-8A35-1478D15E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5423B-352A-6A4B-8B75-D828E5CA1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1BFB7-3BCE-7049-B48F-F82B81CC9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191384"/>
            <a:ext cx="11722100" cy="501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1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3443E-7F4B-F244-B73B-545E0FCD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D3E2-F58B-874B-A5E6-E09542BF5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I-Corps provides a truly unique combination of a strong educational opportunity for students and a meaningful way to connect with industry. We're proud that more than 30 faculty members from College of Engineering and Polymer Science participated in I-Corps and hope to see many more participate in the future.</a:t>
            </a:r>
          </a:p>
          <a:p>
            <a:pPr marL="0" indent="0" algn="r">
              <a:buNone/>
            </a:pPr>
            <a:r>
              <a:rPr lang="en-US" dirty="0"/>
              <a:t>– Craig </a:t>
            </a:r>
            <a:r>
              <a:rPr lang="en-US" dirty="0" err="1"/>
              <a:t>Menzemer</a:t>
            </a:r>
            <a:r>
              <a:rPr lang="en-US" dirty="0"/>
              <a:t>, Dean, UA College of Engineering and Polymer Science</a:t>
            </a:r>
          </a:p>
        </p:txBody>
      </p:sp>
    </p:spTree>
    <p:extLst>
      <p:ext uri="{BB962C8B-B14F-4D97-AF65-F5344CB8AC3E}">
        <p14:creationId xmlns:p14="http://schemas.microsoft.com/office/powerpoint/2010/main" val="2087239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95BB-2E7C-F24F-88F2-7EF190C9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Free Resources Available through UARF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20306-4601-C246-BA72-D7B56FBC6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D17E-E54F-B449-AF0A-0EA48E1B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UARF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A21B1-AEB2-2D43-B721-DF6325944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828304"/>
          </a:xfrm>
        </p:spPr>
        <p:txBody>
          <a:bodyPr>
            <a:normAutofit/>
          </a:bodyPr>
          <a:lstStyle/>
          <a:p>
            <a:r>
              <a:rPr lang="en-US" sz="4000" dirty="0"/>
              <a:t>Over the past 5 years</a:t>
            </a:r>
          </a:p>
          <a:p>
            <a:pPr lvl="1"/>
            <a:r>
              <a:rPr lang="en-US" sz="3600" b="1" dirty="0"/>
              <a:t>300</a:t>
            </a:r>
            <a:r>
              <a:rPr lang="en-US" sz="3600" dirty="0"/>
              <a:t> teams and startups assisted</a:t>
            </a:r>
          </a:p>
          <a:p>
            <a:pPr lvl="1"/>
            <a:r>
              <a:rPr lang="en-US" sz="3600" b="1" dirty="0"/>
              <a:t>2,000</a:t>
            </a:r>
            <a:r>
              <a:rPr lang="en-US" sz="3600" dirty="0"/>
              <a:t> individuals participating in UARF programming</a:t>
            </a:r>
          </a:p>
          <a:p>
            <a:pPr lvl="1"/>
            <a:r>
              <a:rPr lang="en-US" sz="3600" b="1" dirty="0"/>
              <a:t>12,000</a:t>
            </a:r>
            <a:r>
              <a:rPr lang="en-US" sz="3600" dirty="0"/>
              <a:t> customers interviewed</a:t>
            </a:r>
          </a:p>
          <a:p>
            <a:pPr lvl="1"/>
            <a:r>
              <a:rPr lang="en-US" sz="3600" b="1" dirty="0"/>
              <a:t>$25M </a:t>
            </a:r>
            <a:r>
              <a:rPr lang="en-US" sz="3600" dirty="0"/>
              <a:t>in tech commercialization funding raised</a:t>
            </a:r>
          </a:p>
        </p:txBody>
      </p:sp>
    </p:spTree>
    <p:extLst>
      <p:ext uri="{BB962C8B-B14F-4D97-AF65-F5344CB8AC3E}">
        <p14:creationId xmlns:p14="http://schemas.microsoft.com/office/powerpoint/2010/main" val="2071781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387790"/>
              </p:ext>
            </p:extLst>
          </p:nvPr>
        </p:nvGraphicFramePr>
        <p:xfrm>
          <a:off x="803869" y="1075174"/>
          <a:ext cx="10395760" cy="55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221719" y="5244627"/>
            <a:ext cx="7989080" cy="794216"/>
            <a:chOff x="95368" y="2334616"/>
            <a:chExt cx="1927454" cy="1871782"/>
          </a:xfrm>
          <a:solidFill>
            <a:srgbClr val="C063F3"/>
          </a:solidFill>
        </p:grpSpPr>
        <p:sp>
          <p:nvSpPr>
            <p:cNvPr id="7" name="Rounded Rectangle 6"/>
            <p:cNvSpPr/>
            <p:nvPr/>
          </p:nvSpPr>
          <p:spPr>
            <a:xfrm>
              <a:off x="101034" y="2334616"/>
              <a:ext cx="1921788" cy="1871782"/>
            </a:xfrm>
            <a:prstGeom prst="roundRect">
              <a:avLst/>
            </a:prstGeom>
            <a:grpFill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95368" y="2444133"/>
              <a:ext cx="1927454" cy="168903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orbel" panose="020B0503020204020204"/>
                </a:rPr>
                <a:t>Engage UA Student Interns to Support Process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08876" y="2814502"/>
            <a:ext cx="1411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b="1" dirty="0">
                <a:solidFill>
                  <a:srgbClr val="000000"/>
                </a:solidFill>
                <a:latin typeface="Corbel" panose="020B0503020204020204"/>
              </a:rPr>
              <a:t>License</a:t>
            </a:r>
          </a:p>
          <a:p>
            <a:pPr algn="ctr" defTabSz="609585"/>
            <a:r>
              <a:rPr lang="en-US" sz="2400" b="1" dirty="0">
                <a:solidFill>
                  <a:srgbClr val="000000"/>
                </a:solidFill>
                <a:latin typeface="Corbel" panose="020B0503020204020204"/>
              </a:rPr>
              <a:t>UA 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AA5AC5-B723-4643-91A8-499C46EB1E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8223921" y="2949937"/>
            <a:ext cx="1523928" cy="4199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ACD71E-9E3E-4A7C-93FB-DD8CC0F51F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2294970" y="3002933"/>
            <a:ext cx="1452266" cy="4601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66199C-09B8-4F83-BDDE-008CDCC337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3862975" y="2809486"/>
            <a:ext cx="1433779" cy="6950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FE22A4-67F4-423A-86C8-DC729EA30D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3588" y="2513553"/>
            <a:ext cx="1235359" cy="821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B503F4-890A-3745-9B18-3BF471C72B9F}"/>
              </a:ext>
            </a:extLst>
          </p:cNvPr>
          <p:cNvSpPr/>
          <p:nvPr/>
        </p:nvSpPr>
        <p:spPr>
          <a:xfrm>
            <a:off x="817724" y="2861853"/>
            <a:ext cx="1260458" cy="55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CAF3EC9-208C-4CF1-8A11-8F82992DAE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52" y="2818424"/>
            <a:ext cx="1433778" cy="642333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6429DBA-5659-6A49-BEF3-E238E271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0532" y="6348412"/>
            <a:ext cx="2133600" cy="365125"/>
          </a:xfrm>
        </p:spPr>
        <p:txBody>
          <a:bodyPr/>
          <a:lstStyle/>
          <a:p>
            <a:pPr>
              <a:defRPr/>
            </a:pPr>
            <a:fld id="{B33C24B8-D4FA-45D8-A0B2-11FC9F7F6B5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E6F075F-2A11-ED43-B7ED-E34129ED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UARF’s Key Programs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5380CC-960E-394A-9DA9-5B4C9D4624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318" y="2903418"/>
            <a:ext cx="1258760" cy="42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6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0682-CD23-FC46-89F4-06CC3C6D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UARF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B0445-3050-2545-838D-C56129763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27205"/>
            <a:ext cx="10972800" cy="4525963"/>
          </a:xfrm>
        </p:spPr>
        <p:txBody>
          <a:bodyPr numCol="3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Quick process to assess a business idea</a:t>
            </a:r>
          </a:p>
          <a:p>
            <a:r>
              <a:rPr lang="en-US" dirty="0"/>
              <a:t>Online, self-paced, about 5 hours</a:t>
            </a:r>
          </a:p>
          <a:p>
            <a:r>
              <a:rPr lang="en-US" dirty="0"/>
              <a:t>Perfect for students</a:t>
            </a:r>
          </a:p>
          <a:p>
            <a:endParaRPr lang="en-US" dirty="0"/>
          </a:p>
          <a:p>
            <a:r>
              <a:rPr lang="en-US" dirty="0"/>
              <a:t>Intro to customer discovery</a:t>
            </a:r>
          </a:p>
          <a:p>
            <a:r>
              <a:rPr lang="en-US" dirty="0"/>
              <a:t>Experiential learning for students</a:t>
            </a:r>
          </a:p>
          <a:p>
            <a:r>
              <a:rPr lang="en-US" dirty="0"/>
              <a:t>Apply it to your classroom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Startup accelerator program</a:t>
            </a:r>
          </a:p>
          <a:p>
            <a:r>
              <a:rPr lang="en-US" dirty="0"/>
              <a:t>Tailored to scientists and engineers</a:t>
            </a:r>
          </a:p>
          <a:p>
            <a:r>
              <a:rPr lang="en-US" dirty="0"/>
              <a:t>Teaches business skills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07717-8324-E941-9676-5535E1781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158" y="1634496"/>
            <a:ext cx="2393724" cy="64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748EC-EE49-694D-AAB9-33E266E24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052" y="1538487"/>
            <a:ext cx="1756448" cy="786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0F2561-54B2-954B-A2AD-4A47DF05C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817" y="1538486"/>
            <a:ext cx="2632309" cy="8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5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7171A-1E72-A748-B7EB-B394C0AC4E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925BB-E9F5-F543-B61C-1E25C8F74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Elyse Ball</a:t>
            </a:r>
            <a:br>
              <a:rPr lang="en" dirty="0">
                <a:solidFill>
                  <a:srgbClr val="104AF7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dirty="0">
                <a:solidFill>
                  <a:srgbClr val="104AF7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eball@uakron.edu</a:t>
            </a:r>
            <a:br>
              <a:rPr lang="en" dirty="0">
                <a:solidFill>
                  <a:srgbClr val="104AF7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u="sng" dirty="0" err="1">
                <a:solidFill>
                  <a:srgbClr val="104AF7"/>
                </a:solidFill>
                <a:latin typeface="Calibri"/>
                <a:ea typeface="Calibri"/>
                <a:cs typeface="Calibri"/>
                <a:sym typeface="Calibri"/>
              </a:rPr>
              <a:t>UAkronUARF.com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97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8417-8EA8-1D4B-AEDD-AE0EF820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we’re going to talk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60BD3-5C99-E349-B6AF-C9E2F3D7B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practices for commercializing new technology</a:t>
            </a:r>
          </a:p>
          <a:p>
            <a:r>
              <a:rPr lang="en-US" dirty="0"/>
              <a:t>Real stories about I-Corps projects</a:t>
            </a:r>
          </a:p>
          <a:p>
            <a:r>
              <a:rPr lang="en-US" dirty="0"/>
              <a:t>UARF resources that are free to UA grad students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0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95BB-2E7C-F24F-88F2-7EF190C9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Best Practices for Commercializing New Technology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20306-4601-C246-BA72-D7B56FBC6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FEA8-8F92-414D-BB81-84CCEFD9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all make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422C2-F902-4542-9246-0DEAC42F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What people want</a:t>
            </a:r>
          </a:p>
          <a:p>
            <a:r>
              <a:rPr lang="en-US" dirty="0"/>
              <a:t>Why people want something</a:t>
            </a:r>
          </a:p>
          <a:p>
            <a:r>
              <a:rPr lang="en-US" dirty="0"/>
              <a:t>What the most important problems, features and benefits are</a:t>
            </a:r>
          </a:p>
        </p:txBody>
      </p:sp>
    </p:spTree>
    <p:extLst>
      <p:ext uri="{BB962C8B-B14F-4D97-AF65-F5344CB8AC3E}">
        <p14:creationId xmlns:p14="http://schemas.microsoft.com/office/powerpoint/2010/main" val="337785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D744C-5701-FE44-96DF-09B562A77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customer discovery?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24385-DFF1-4348-BCF1-695DF0FD6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Talking to </a:t>
            </a:r>
            <a:r>
              <a:rPr lang="en-US" b="1" dirty="0"/>
              <a:t>actual people </a:t>
            </a:r>
            <a:r>
              <a:rPr lang="en-US" dirty="0"/>
              <a:t>to learn something you wouldn’t otherwise know about the:</a:t>
            </a:r>
          </a:p>
          <a:p>
            <a:r>
              <a:rPr lang="en-US" b="1" dirty="0"/>
              <a:t>People</a:t>
            </a:r>
            <a:r>
              <a:rPr lang="en-US" dirty="0"/>
              <a:t> who would benefit from your research/scholarship</a:t>
            </a:r>
          </a:p>
          <a:p>
            <a:r>
              <a:rPr lang="en-US" b="1" dirty="0"/>
              <a:t>Problems</a:t>
            </a:r>
            <a:r>
              <a:rPr lang="en-US" dirty="0"/>
              <a:t> </a:t>
            </a:r>
            <a:r>
              <a:rPr lang="en-US" b="1" dirty="0"/>
              <a:t>and needs </a:t>
            </a:r>
            <a:r>
              <a:rPr lang="en-US" dirty="0"/>
              <a:t>they have</a:t>
            </a:r>
          </a:p>
          <a:p>
            <a:r>
              <a:rPr lang="en-US" dirty="0"/>
              <a:t>How your work </a:t>
            </a:r>
            <a:r>
              <a:rPr lang="en-US" b="1" dirty="0"/>
              <a:t>could be used </a:t>
            </a:r>
            <a:r>
              <a:rPr lang="en-US" dirty="0"/>
              <a:t>in outside academia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29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43212"/>
          </a:xfrm>
        </p:spPr>
        <p:txBody>
          <a:bodyPr>
            <a:normAutofit/>
          </a:bodyPr>
          <a:lstStyle/>
          <a:p>
            <a:r>
              <a:rPr lang="en-US" dirty="0"/>
              <a:t>How to do customer discovery</a:t>
            </a:r>
            <a:br>
              <a:rPr lang="en-US" dirty="0"/>
            </a:br>
            <a:r>
              <a:rPr lang="en-US" dirty="0"/>
              <a:t>(aka the I-Corps method)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032001"/>
            <a:ext cx="10984375" cy="806689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b="1" dirty="0"/>
              <a:t>Goal: </a:t>
            </a:r>
            <a:r>
              <a:rPr lang="en-US" b="1" i="1" dirty="0"/>
              <a:t>transform assumptions into facts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8CF5-203E-5F4E-8154-33C861AB506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8543" y="2838690"/>
            <a:ext cx="5477511" cy="375336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sz="3500" dirty="0">
                <a:latin typeface="Calibri"/>
                <a:cs typeface="Calibri"/>
              </a:rPr>
              <a:t>Hypothesize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Test – Interviews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Assess &amp; Analyze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Adjust &amp; Pivot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Curved Up Arrow 6"/>
          <p:cNvSpPr/>
          <p:nvPr/>
        </p:nvSpPr>
        <p:spPr>
          <a:xfrm rot="16200000">
            <a:off x="6674019" y="3475112"/>
            <a:ext cx="3410906" cy="213806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665663" y="2996280"/>
            <a:ext cx="972879" cy="32533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0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95BB-2E7C-F24F-88F2-7EF190C9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Real Stories about I-Corps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20306-4601-C246-BA72-D7B56FBC6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07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43212"/>
          </a:xfrm>
        </p:spPr>
        <p:txBody>
          <a:bodyPr>
            <a:normAutofit/>
          </a:bodyPr>
          <a:lstStyle/>
          <a:p>
            <a:r>
              <a:rPr lang="en-US" dirty="0"/>
              <a:t>How to do customer discovery</a:t>
            </a:r>
            <a:br>
              <a:rPr lang="en-US" dirty="0"/>
            </a:br>
            <a:r>
              <a:rPr lang="en-US" dirty="0"/>
              <a:t>(aka the I-Corps method)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032001"/>
            <a:ext cx="10984375" cy="806689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b="1" dirty="0"/>
              <a:t>Goal: </a:t>
            </a:r>
            <a:r>
              <a:rPr lang="en-US" b="1" i="1" dirty="0"/>
              <a:t>transform assumptions into facts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8CF5-203E-5F4E-8154-33C861AB506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8543" y="2838690"/>
            <a:ext cx="5477511" cy="375336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sz="3500" dirty="0">
                <a:solidFill>
                  <a:srgbClr val="FF0000"/>
                </a:solidFill>
                <a:latin typeface="Calibri"/>
                <a:cs typeface="Calibri"/>
              </a:rPr>
              <a:t>Hypothesize</a:t>
            </a:r>
            <a:r>
              <a:rPr lang="en-US" sz="3500" dirty="0">
                <a:latin typeface="Calibri"/>
                <a:cs typeface="Calibri"/>
              </a:rPr>
              <a:t>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Test – Interviews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Assess &amp; Analyze 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500" dirty="0">
                <a:latin typeface="Calibri"/>
                <a:cs typeface="Calibri"/>
              </a:rPr>
              <a:t>Adjust &amp; Pivot</a:t>
            </a:r>
            <a:endParaRPr lang="en-US" sz="30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Curved Up Arrow 6"/>
          <p:cNvSpPr/>
          <p:nvPr/>
        </p:nvSpPr>
        <p:spPr>
          <a:xfrm rot="16200000">
            <a:off x="6674019" y="3475112"/>
            <a:ext cx="3410906" cy="213806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665663" y="2996280"/>
            <a:ext cx="972879" cy="32533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9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0A3D-A658-FC43-8343-73695C60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wants to find a dead body?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8E276-8524-1347-B8BC-B09B684EB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72C7B0-220F-DF49-9314-5DEE396F0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99862"/>
            <a:ext cx="4940300" cy="3528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6105E-2442-A748-B993-90633B6193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000" y="1600205"/>
            <a:ext cx="3771900" cy="4554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E876A4-E20B-584D-AACE-DE1AF436A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050" y="1511304"/>
            <a:ext cx="4578350" cy="3427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425DC-2031-8E44-8695-9989E0B32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50" y="4147548"/>
            <a:ext cx="2717800" cy="2362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5A9F0A-63BA-BD44-A206-C4CCDD10C642}"/>
              </a:ext>
            </a:extLst>
          </p:cNvPr>
          <p:cNvSpPr/>
          <p:nvPr/>
        </p:nvSpPr>
        <p:spPr>
          <a:xfrm>
            <a:off x="1227666" y="2723496"/>
            <a:ext cx="9736667" cy="230832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NSF I-Corps gave us a solid understanding of our product opportunity and helped us discover our first customers. </a:t>
            </a:r>
          </a:p>
          <a:p>
            <a:pPr algn="r"/>
            <a:r>
              <a:rPr lang="en-US" sz="3600" dirty="0">
                <a:latin typeface="Helvetica" pitchFamily="2" charset="0"/>
              </a:rPr>
              <a:t>– Chris </a:t>
            </a:r>
            <a:r>
              <a:rPr lang="en-US" sz="3600" dirty="0" err="1">
                <a:latin typeface="Helvetica" pitchFamily="2" charset="0"/>
              </a:rPr>
              <a:t>Matney</a:t>
            </a:r>
            <a:r>
              <a:rPr lang="en-US" sz="3600" dirty="0">
                <a:latin typeface="Helvetica" pitchFamily="2" charset="0"/>
              </a:rPr>
              <a:t>, I-Corps Mentor</a:t>
            </a:r>
            <a:endParaRPr lang="en-US" sz="36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2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54736</TotalTime>
  <Words>637</Words>
  <Application>Microsoft Office PowerPoint</Application>
  <PresentationFormat>Widescreen</PresentationFormat>
  <Paragraphs>129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Corbel</vt:lpstr>
      <vt:lpstr>Helvetica</vt:lpstr>
      <vt:lpstr>Verdana</vt:lpstr>
      <vt:lpstr>Wingdings 2</vt:lpstr>
      <vt:lpstr>Custom Design</vt:lpstr>
      <vt:lpstr>PowerPoint Presentation</vt:lpstr>
      <vt:lpstr>What we’re going to talk about</vt:lpstr>
      <vt:lpstr>Best Practices for Commercializing New Technology</vt:lpstr>
      <vt:lpstr>We all make assumptions</vt:lpstr>
      <vt:lpstr>What is customer discovery?</vt:lpstr>
      <vt:lpstr>How to do customer discovery (aka the I-Corps method)</vt:lpstr>
      <vt:lpstr>Real Stories about I-Corps projects</vt:lpstr>
      <vt:lpstr>How to do customer discovery (aka the I-Corps method)</vt:lpstr>
      <vt:lpstr>Who wants to find a dead body?</vt:lpstr>
      <vt:lpstr>How to do customer discovery (aka the I-Corps method)</vt:lpstr>
      <vt:lpstr>What is the problem?</vt:lpstr>
      <vt:lpstr>How to do customer discovery (aka the I-Corps method)</vt:lpstr>
      <vt:lpstr>Communicating better</vt:lpstr>
      <vt:lpstr>The bottom line</vt:lpstr>
      <vt:lpstr>Free Resources Available through UARF</vt:lpstr>
      <vt:lpstr>About UARF</vt:lpstr>
      <vt:lpstr>UARF’s Key Programs</vt:lpstr>
      <vt:lpstr>Free UARF 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UARF Board Meeting</dc:title>
  <dc:creator>Ball,Elyse N</dc:creator>
  <cp:lastModifiedBy>Heather Blake</cp:lastModifiedBy>
  <cp:revision>316</cp:revision>
  <cp:lastPrinted>2015-06-29T14:53:39Z</cp:lastPrinted>
  <dcterms:created xsi:type="dcterms:W3CDTF">2015-01-07T16:54:55Z</dcterms:created>
  <dcterms:modified xsi:type="dcterms:W3CDTF">2023-08-28T14:51:24Z</dcterms:modified>
</cp:coreProperties>
</file>